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6" r:id="rId4"/>
  </p:sldMasterIdLst>
  <p:notesMasterIdLst>
    <p:notesMasterId r:id="rId39"/>
  </p:notesMasterIdLst>
  <p:handoutMasterIdLst>
    <p:handoutMasterId r:id="rId40"/>
  </p:handoutMasterIdLst>
  <p:sldIdLst>
    <p:sldId id="278" r:id="rId5"/>
    <p:sldId id="290" r:id="rId6"/>
    <p:sldId id="291" r:id="rId7"/>
    <p:sldId id="292" r:id="rId8"/>
    <p:sldId id="293" r:id="rId9"/>
    <p:sldId id="294" r:id="rId10"/>
    <p:sldId id="295" r:id="rId11"/>
    <p:sldId id="296" r:id="rId12"/>
    <p:sldId id="297" r:id="rId13"/>
    <p:sldId id="298" r:id="rId14"/>
    <p:sldId id="299" r:id="rId15"/>
    <p:sldId id="333" r:id="rId16"/>
    <p:sldId id="334" r:id="rId17"/>
    <p:sldId id="335" r:id="rId18"/>
    <p:sldId id="303" r:id="rId19"/>
    <p:sldId id="304" r:id="rId20"/>
    <p:sldId id="336" r:id="rId21"/>
    <p:sldId id="337" r:id="rId22"/>
    <p:sldId id="308" r:id="rId23"/>
    <p:sldId id="309" r:id="rId24"/>
    <p:sldId id="313" r:id="rId25"/>
    <p:sldId id="314" r:id="rId26"/>
    <p:sldId id="338" r:id="rId27"/>
    <p:sldId id="339" r:id="rId28"/>
    <p:sldId id="323" r:id="rId29"/>
    <p:sldId id="324" r:id="rId30"/>
    <p:sldId id="325" r:id="rId31"/>
    <p:sldId id="326" r:id="rId32"/>
    <p:sldId id="327" r:id="rId33"/>
    <p:sldId id="328" r:id="rId34"/>
    <p:sldId id="329" r:id="rId35"/>
    <p:sldId id="330" r:id="rId36"/>
    <p:sldId id="331" r:id="rId37"/>
    <p:sldId id="332" r:id="rId3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2" autoAdjust="0"/>
  </p:normalViewPr>
  <p:slideViewPr>
    <p:cSldViewPr snapToGrid="0" showGuide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98900" y="0"/>
            <a:ext cx="2981325" cy="4635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A2B601A-EE90-49C1-B75B-0A50AC3C5E3C}" type="datetimeFigureOut">
              <a:rPr lang="en-US"/>
              <a:pPr>
                <a:defRPr/>
              </a:pPr>
              <a:t>9/23/2019</a:t>
            </a:fld>
            <a:endParaRPr lang="en-US" dirty="0"/>
          </a:p>
        </p:txBody>
      </p:sp>
      <p:sp>
        <p:nvSpPr>
          <p:cNvPr id="4" name="Footer Placeholder 3"/>
          <p:cNvSpPr>
            <a:spLocks noGrp="1"/>
          </p:cNvSpPr>
          <p:nvPr>
            <p:ph type="ftr" sz="quarter" idx="2"/>
          </p:nvPr>
        </p:nvSpPr>
        <p:spPr>
          <a:xfrm>
            <a:off x="0" y="8831263"/>
            <a:ext cx="298132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98900" y="8831263"/>
            <a:ext cx="298132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17543B-29CE-4837-98D7-F115B8451D66}" type="slidenum">
              <a:rPr lang="en-US"/>
              <a:pPr>
                <a:defRPr/>
              </a:pPr>
              <a:t>‹#›</a:t>
            </a:fld>
            <a:endParaRPr lang="en-US" dirty="0"/>
          </a:p>
        </p:txBody>
      </p:sp>
    </p:spTree>
    <p:extLst>
      <p:ext uri="{BB962C8B-B14F-4D97-AF65-F5344CB8AC3E}">
        <p14:creationId xmlns:p14="http://schemas.microsoft.com/office/powerpoint/2010/main" val="3242822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8900" y="0"/>
            <a:ext cx="2981325"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830482F4-1A7B-408F-AB46-70083E245A55}" type="datetimeFigureOut">
              <a:rPr lang="en-US"/>
              <a:pPr>
                <a:defRPr/>
              </a:pPr>
              <a:t>9/23/2019</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88975" y="4416425"/>
            <a:ext cx="5503863" cy="4181475"/>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2981325"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8900" y="8831263"/>
            <a:ext cx="2981325" cy="463550"/>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F8B9F2A9-D97A-4056-8869-98E2F1ACD0F0}" type="slidenum">
              <a:rPr lang="en-US"/>
              <a:pPr>
                <a:defRPr/>
              </a:pPr>
              <a:t>‹#›</a:t>
            </a:fld>
            <a:endParaRPr lang="en-US" dirty="0"/>
          </a:p>
        </p:txBody>
      </p:sp>
    </p:spTree>
    <p:extLst>
      <p:ext uri="{BB962C8B-B14F-4D97-AF65-F5344CB8AC3E}">
        <p14:creationId xmlns:p14="http://schemas.microsoft.com/office/powerpoint/2010/main" val="325146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546D190-CE24-4F49-9B1B-238ED53345CF}" type="slidenum">
              <a:rPr lang="en-US" smtClean="0"/>
              <a:pPr>
                <a:defRPr/>
              </a:pPr>
              <a:t>1</a:t>
            </a:fld>
            <a:endParaRPr lang="en-US" dirty="0"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32398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43419B32-E4C4-4FBD-982F-5ACEEF2BFB09}" type="slidenum">
              <a:rPr lang="en-US"/>
              <a:pPr>
                <a:defRPr/>
              </a:pPr>
              <a:t>10</a:t>
            </a:fld>
            <a:endParaRPr lang="en-US" dirty="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560643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6DD2E47C-6639-4164-BA43-667623E5AB80}" type="slidenum">
              <a:rPr lang="en-US"/>
              <a:pPr>
                <a:defRPr/>
              </a:pPr>
              <a:t>11</a:t>
            </a:fld>
            <a:endParaRPr lang="en-US" dirty="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628254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68D57E1E-0132-4EEA-8C7F-B2D34324695A}" type="slidenum">
              <a:rPr lang="en-US"/>
              <a:pPr>
                <a:defRPr/>
              </a:pPr>
              <a:t>12</a:t>
            </a:fld>
            <a:endParaRPr lang="en-US" dirty="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84138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699C2207-23E7-4B12-875B-06B588CF116E}" type="slidenum">
              <a:rPr lang="en-US"/>
              <a:pPr>
                <a:defRPr/>
              </a:pPr>
              <a:t>13</a:t>
            </a:fld>
            <a:endParaRPr lang="en-US" dirty="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646371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8FFE4C78-3FD0-41DE-85E6-E72D5C887CD2}" type="slidenum">
              <a:rPr lang="en-US"/>
              <a:pPr>
                <a:defRPr/>
              </a:pPr>
              <a:t>14</a:t>
            </a:fld>
            <a:endParaRPr lang="en-US" dirty="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90936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CB1A9D9B-582C-483D-943C-B2814B238995}" type="slidenum">
              <a:rPr lang="en-US"/>
              <a:pPr>
                <a:defRPr/>
              </a:pPr>
              <a:t>15</a:t>
            </a:fld>
            <a:endParaRPr lang="en-US" dirty="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020474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EEC9E3C6-79A6-41F9-B1B1-2F812B1FC2A0}" type="slidenum">
              <a:rPr lang="en-US"/>
              <a:pPr>
                <a:defRPr/>
              </a:pPr>
              <a:t>16</a:t>
            </a:fld>
            <a:endParaRPr lang="en-US" dirty="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534286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2EE06DFE-6B66-4F60-A543-15E21AC7C387}" type="slidenum">
              <a:rPr lang="en-US"/>
              <a:pPr>
                <a:defRPr/>
              </a:pPr>
              <a:t>17</a:t>
            </a:fld>
            <a:endParaRPr lang="en-US" dirty="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270179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D5FD4E79-B3BA-4E81-B073-454A73ABC96A}" type="slidenum">
              <a:rPr lang="en-US"/>
              <a:pPr>
                <a:defRPr/>
              </a:pPr>
              <a:t>18</a:t>
            </a:fld>
            <a:endParaRPr lang="en-US" dirty="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215906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F6DE01B5-CD8C-449A-A14E-E1B463749C83}" type="slidenum">
              <a:rPr lang="en-US"/>
              <a:pPr>
                <a:defRPr/>
              </a:pPr>
              <a:t>19</a:t>
            </a:fld>
            <a:endParaRPr lang="en-US" dirty="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421086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750045B0-FB3D-431C-BBCA-36876D6066C3}" type="slidenum">
              <a:rPr lang="en-US"/>
              <a:pPr>
                <a:defRPr/>
              </a:pPr>
              <a:t>2</a:t>
            </a:fld>
            <a:endParaRPr lang="en-US" dirty="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79099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C599C8D6-CBC3-4145-BE9F-179030DD637F}" type="slidenum">
              <a:rPr lang="en-US"/>
              <a:pPr>
                <a:defRPr/>
              </a:pPr>
              <a:t>20</a:t>
            </a:fld>
            <a:endParaRPr lang="en-US" dirty="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90759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57B1FB55-C798-4197-A181-9F11D4F61896}" type="slidenum">
              <a:rPr lang="en-US"/>
              <a:pPr>
                <a:defRPr/>
              </a:pPr>
              <a:t>21</a:t>
            </a:fld>
            <a:endParaRPr lang="en-US" dirty="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335939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86D03C48-E806-4FC8-B4A1-E4C30F1541BF}" type="slidenum">
              <a:rPr lang="en-US"/>
              <a:pPr>
                <a:defRPr/>
              </a:pPr>
              <a:t>22</a:t>
            </a:fld>
            <a:endParaRPr lang="en-US" dirty="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969903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5C6B82B5-7A9E-43D3-80BF-9D51DFB0A53F}" type="slidenum">
              <a:rPr lang="en-US"/>
              <a:pPr>
                <a:defRPr/>
              </a:pPr>
              <a:t>23</a:t>
            </a:fld>
            <a:endParaRPr lang="en-US" dirty="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36420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8AFD6017-A5B0-4AF6-AEF1-120BBAA26C28}" type="slidenum">
              <a:rPr lang="en-US"/>
              <a:pPr>
                <a:defRPr/>
              </a:pPr>
              <a:t>24</a:t>
            </a:fld>
            <a:endParaRPr lang="en-US" dirty="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146397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9E48A27A-58C8-42A3-B876-059F0915C45A}" type="slidenum">
              <a:rPr lang="en-US"/>
              <a:pPr>
                <a:defRPr/>
              </a:pPr>
              <a:t>25</a:t>
            </a:fld>
            <a:endParaRPr lang="en-US" dirty="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8879050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659D45F1-3C0B-4C20-B27D-877D74D441C2}" type="slidenum">
              <a:rPr lang="en-US"/>
              <a:pPr>
                <a:defRPr/>
              </a:pPr>
              <a:t>26</a:t>
            </a:fld>
            <a:endParaRPr lang="en-US" dirty="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4506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D7DC625C-6CE2-482C-AB89-80D31A544587}" type="slidenum">
              <a:rPr lang="en-US"/>
              <a:pPr>
                <a:defRPr/>
              </a:pPr>
              <a:t>27</a:t>
            </a:fld>
            <a:endParaRPr lang="en-US" dirty="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6979985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1D7B1F58-1DB1-4F01-935B-488101A43316}" type="slidenum">
              <a:rPr lang="en-US"/>
              <a:pPr>
                <a:defRPr/>
              </a:pPr>
              <a:t>28</a:t>
            </a:fld>
            <a:endParaRPr lang="en-US" dirty="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560429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A82E2C38-7E9D-4387-8A20-34D8452AE34A}" type="slidenum">
              <a:rPr lang="en-US"/>
              <a:pPr>
                <a:defRPr/>
              </a:pPr>
              <a:t>29</a:t>
            </a:fld>
            <a:endParaRPr lang="en-US" dirty="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51349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BB2F4A9C-0FF5-4C45-BA8B-559898FACC10}" type="slidenum">
              <a:rPr lang="en-US"/>
              <a:pPr>
                <a:defRPr/>
              </a:pPr>
              <a:t>3</a:t>
            </a:fld>
            <a:endParaRPr lang="en-US" dirty="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5820195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92C226AD-B890-484E-8558-BDB2AF9D4103}" type="slidenum">
              <a:rPr lang="en-US"/>
              <a:pPr>
                <a:defRPr/>
              </a:pPr>
              <a:t>30</a:t>
            </a:fld>
            <a:endParaRPr lang="en-US" dirty="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3863205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6EDB6E05-3A3A-4D6F-8251-81135D954BF4}" type="slidenum">
              <a:rPr lang="en-US"/>
              <a:pPr>
                <a:defRPr/>
              </a:pPr>
              <a:t>31</a:t>
            </a:fld>
            <a:endParaRPr lang="en-US" dirty="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7628292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D79EA24A-461F-4694-92F5-68755530E1C1}" type="slidenum">
              <a:rPr lang="en-US"/>
              <a:pPr>
                <a:defRPr/>
              </a:pPr>
              <a:t>32</a:t>
            </a:fld>
            <a:endParaRPr lang="en-US" dirty="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1865721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C2BE17D6-262F-4E7F-B8AA-F2BB92B52460}" type="slidenum">
              <a:rPr lang="en-US"/>
              <a:pPr>
                <a:defRPr/>
              </a:pPr>
              <a:t>33</a:t>
            </a:fld>
            <a:endParaRPr lang="en-US" dirty="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139946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0144A784-68E9-4EE5-BEC3-86186DD12C51}" type="slidenum">
              <a:rPr lang="en-US"/>
              <a:pPr>
                <a:defRPr/>
              </a:pPr>
              <a:t>34</a:t>
            </a:fld>
            <a:endParaRPr lang="en-US" dirty="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15924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17C99C2C-CBEC-4223-8FEC-EF62DF490C43}" type="slidenum">
              <a:rPr lang="en-US"/>
              <a:pPr>
                <a:defRPr/>
              </a:pPr>
              <a:t>4</a:t>
            </a:fld>
            <a:endParaRPr lang="en-US" dirty="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90487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935B8CD3-53D0-4E35-BA22-CC38EC8ABC8D}" type="slidenum">
              <a:rPr lang="en-US"/>
              <a:pPr>
                <a:defRPr/>
              </a:pPr>
              <a:t>5</a:t>
            </a:fld>
            <a:endParaRPr lang="en-US" dirty="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199537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6BB2A98E-3F4A-46B2-8D7A-09CB61C0D795}" type="slidenum">
              <a:rPr lang="en-US"/>
              <a:pPr>
                <a:defRPr/>
              </a:pPr>
              <a:t>6</a:t>
            </a:fld>
            <a:endParaRPr lang="en-US" dirty="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119385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452EE1EB-ADD9-4239-B282-72538A850280}" type="slidenum">
              <a:rPr lang="en-US"/>
              <a:pPr>
                <a:defRPr/>
              </a:pPr>
              <a:t>7</a:t>
            </a:fld>
            <a:endParaRPr lang="en-US"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5473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E92E8F01-6799-4081-870A-88CE7190F585}" type="slidenum">
              <a:rPr lang="en-US"/>
              <a:pPr>
                <a:defRPr/>
              </a:pPr>
              <a:t>8</a:t>
            </a:fld>
            <a:endParaRPr lang="en-US" dirty="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044308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C7FDD9E7-CC99-4D0F-81AB-308449945766}" type="slidenum">
              <a:rPr lang="en-US"/>
              <a:pPr>
                <a:defRPr/>
              </a:pPr>
              <a:t>9</a:t>
            </a:fld>
            <a:endParaRPr lang="en-US" dirty="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7217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5" name="TextBox 4"/>
          <p:cNvSpPr txBox="1"/>
          <p:nvPr userDrawn="1"/>
        </p:nvSpPr>
        <p:spPr>
          <a:xfrm>
            <a:off x="914400" y="685800"/>
            <a:ext cx="7315200" cy="457200"/>
          </a:xfrm>
          <a:prstGeom prst="rect">
            <a:avLst/>
          </a:prstGeom>
          <a:solidFill>
            <a:schemeClr val="accent1"/>
          </a:solidFill>
          <a:ln>
            <a:solidFill>
              <a:schemeClr val="accent1"/>
            </a:solidFill>
          </a:ln>
        </p:spPr>
        <p:txBody>
          <a:bodyPr>
            <a:spAutoFit/>
          </a:bodyPr>
          <a:lstStyle/>
          <a:p>
            <a:pPr>
              <a:defRPr/>
            </a:pPr>
            <a:endParaRPr lang="en-US" sz="2800" dirty="0">
              <a:latin typeface="+mn-lt"/>
            </a:endParaRPr>
          </a:p>
        </p:txBody>
      </p:sp>
      <p:sp>
        <p:nvSpPr>
          <p:cNvPr id="10" name="Title 1"/>
          <p:cNvSpPr>
            <a:spLocks noGrp="1"/>
          </p:cNvSpPr>
          <p:nvPr>
            <p:ph type="ctrTitle"/>
          </p:nvPr>
        </p:nvSpPr>
        <p:spPr>
          <a:xfrm>
            <a:off x="685800" y="1597025"/>
            <a:ext cx="7772400" cy="1470025"/>
          </a:xfrm>
        </p:spPr>
        <p:txBody>
          <a:bodyPr>
            <a:normAutofit/>
          </a:bodyPr>
          <a:lstStyle>
            <a:lvl1pPr>
              <a:defRPr sz="4000" b="1">
                <a:solidFill>
                  <a:schemeClr val="accent5"/>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904874" y="3419475"/>
            <a:ext cx="7315201" cy="2706688"/>
          </a:xfrm>
        </p:spPr>
        <p:txBody>
          <a:bodyPr/>
          <a:lstStyle>
            <a:lvl1pPr algn="ctr">
              <a:spcAft>
                <a:spcPts val="600"/>
              </a:spcAft>
              <a:buNone/>
              <a:defRPr sz="3200">
                <a:solidFill>
                  <a:schemeClr val="tx1"/>
                </a:solidFill>
              </a:defRPr>
            </a:lvl1pPr>
            <a:lvl2pPr>
              <a:spcAft>
                <a:spcPts val="600"/>
              </a:spcAft>
              <a:defRPr sz="2600"/>
            </a:lvl2pPr>
            <a:lvl5pPr marL="1371600" indent="-228600">
              <a:defRPr/>
            </a:lvl5pPr>
          </a:lstStyle>
          <a:p>
            <a:pPr lvl="0"/>
            <a:r>
              <a:rPr lang="en-US" dirty="0" smtClean="0"/>
              <a:t>Click to edit Master text styles</a:t>
            </a:r>
          </a:p>
          <a:p>
            <a:pPr lvl="1"/>
            <a:endParaRPr lang="en-US" dirty="0" smtClean="0"/>
          </a:p>
        </p:txBody>
      </p:sp>
      <p:sp>
        <p:nvSpPr>
          <p:cNvPr id="23" name="Text Placeholder 22"/>
          <p:cNvSpPr>
            <a:spLocks noGrp="1"/>
          </p:cNvSpPr>
          <p:nvPr>
            <p:ph type="body" sz="quarter" idx="11"/>
          </p:nvPr>
        </p:nvSpPr>
        <p:spPr>
          <a:xfrm>
            <a:off x="914400" y="685800"/>
            <a:ext cx="7315200" cy="457200"/>
          </a:xfrm>
          <a:solidFill>
            <a:schemeClr val="accent1">
              <a:lumMod val="60000"/>
              <a:lumOff val="40000"/>
            </a:schemeClr>
          </a:solidFill>
        </p:spPr>
        <p:txBody>
          <a:bodyPr/>
          <a:lstStyle>
            <a:lvl1pPr algn="ctr">
              <a:buNone/>
              <a:defRPr>
                <a:solidFill>
                  <a:srgbClr val="000000"/>
                </a:solidFill>
              </a:defRPr>
            </a:lvl1pPr>
          </a:lstStyle>
          <a:p>
            <a:pPr lvl="0"/>
            <a:r>
              <a:rPr lang="en-US" dirty="0" smtClean="0"/>
              <a:t>Click to edit Master text styles</a:t>
            </a:r>
          </a:p>
        </p:txBody>
      </p:sp>
      <p:sp>
        <p:nvSpPr>
          <p:cNvPr id="6" name="Slide Number Placeholder 6"/>
          <p:cNvSpPr>
            <a:spLocks noGrp="1"/>
          </p:cNvSpPr>
          <p:nvPr>
            <p:ph type="sldNum" sz="quarter" idx="12"/>
          </p:nvPr>
        </p:nvSpPr>
        <p:spPr/>
        <p:txBody>
          <a:bodyPr/>
          <a:lstStyle>
            <a:lvl1pPr>
              <a:defRPr/>
            </a:lvl1pPr>
          </a:lstStyle>
          <a:p>
            <a:pPr>
              <a:defRPr/>
            </a:pPr>
            <a:r>
              <a:rPr lang="en-US" dirty="0"/>
              <a:t>7-</a:t>
            </a:r>
            <a:fld id="{DAAA394A-9E9B-416A-81DC-7929C73984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nSpc>
                <a:spcPct val="90000"/>
              </a:lnSpc>
              <a:defRPr sz="32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7616952" cy="4495800"/>
          </a:xfrm>
        </p:spPr>
        <p:txBody>
          <a:bodyPr/>
          <a:lstStyle>
            <a:lvl1pPr marL="457200" indent="-457200">
              <a:lnSpc>
                <a:spcPct val="90000"/>
              </a:lnSpc>
              <a:spcBef>
                <a:spcPts val="0"/>
              </a:spcBef>
              <a:spcAft>
                <a:spcPts val="1200"/>
              </a:spcAft>
              <a:buClr>
                <a:schemeClr val="tx1"/>
              </a:buClr>
              <a:defRPr>
                <a:solidFill>
                  <a:schemeClr val="accent1">
                    <a:lumMod val="50000"/>
                  </a:schemeClr>
                </a:solidFill>
              </a:defRPr>
            </a:lvl1pPr>
            <a:lvl2pPr marL="804863" indent="-347663">
              <a:lnSpc>
                <a:spcPct val="90000"/>
              </a:lnSpc>
              <a:spcBef>
                <a:spcPts val="0"/>
              </a:spcBef>
              <a:spcAft>
                <a:spcPts val="1200"/>
              </a:spcAft>
              <a:defRPr>
                <a:solidFill>
                  <a:schemeClr val="accent1">
                    <a:lumMod val="50000"/>
                  </a:schemeClr>
                </a:solidFill>
              </a:defRPr>
            </a:lvl2pPr>
            <a:lvl3pPr marL="1031875" indent="-346075">
              <a:lnSpc>
                <a:spcPct val="90000"/>
              </a:lnSpc>
              <a:spcBef>
                <a:spcPts val="0"/>
              </a:spcBef>
              <a:spcAft>
                <a:spcPts val="1200"/>
              </a:spcAft>
              <a:defRPr>
                <a:solidFill>
                  <a:schemeClr val="accent1">
                    <a:lumMod val="50000"/>
                  </a:schemeClr>
                </a:solidFill>
              </a:defRPr>
            </a:lvl3pPr>
            <a:lvl4pPr marL="1489075" indent="-346075">
              <a:lnSpc>
                <a:spcPct val="90000"/>
              </a:lnSpc>
              <a:spcBef>
                <a:spcPts val="0"/>
              </a:spcBef>
              <a:spcAft>
                <a:spcPts val="1200"/>
              </a:spcAft>
              <a:defRPr>
                <a:solidFill>
                  <a:schemeClr val="accent1">
                    <a:lumMod val="50000"/>
                  </a:schemeClr>
                </a:solidFill>
              </a:defRPr>
            </a:lvl4pPr>
            <a:lvl5pPr marL="1946275" indent="-346075">
              <a:lnSpc>
                <a:spcPct val="90000"/>
              </a:lnSpc>
              <a:spcBef>
                <a:spcPts val="0"/>
              </a:spcBef>
              <a:spcAft>
                <a:spcPts val="1200"/>
              </a:spcAft>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2"/>
          <p:cNvSpPr>
            <a:spLocks noGrp="1"/>
          </p:cNvSpPr>
          <p:nvPr>
            <p:ph type="sldNum" sz="quarter" idx="10"/>
          </p:nvPr>
        </p:nvSpPr>
        <p:spPr/>
        <p:txBody>
          <a:bodyPr/>
          <a:lstStyle>
            <a:lvl1pPr algn="l">
              <a:defRPr sz="1400">
                <a:solidFill>
                  <a:srgbClr val="C00000"/>
                </a:solidFill>
              </a:defRPr>
            </a:lvl1pPr>
          </a:lstStyle>
          <a:p>
            <a:pPr>
              <a:defRPr/>
            </a:pPr>
            <a:r>
              <a:rPr lang="en-US" dirty="0"/>
              <a:t>7-</a:t>
            </a:r>
            <a:fld id="{510AD91C-2BB5-4494-9E38-E8A02D712BB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77628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Line 7"/>
          <p:cNvSpPr>
            <a:spLocks noChangeShapeType="1"/>
          </p:cNvSpPr>
          <p:nvPr userDrawn="1"/>
        </p:nvSpPr>
        <p:spPr bwMode="auto">
          <a:xfrm>
            <a:off x="457200" y="1219200"/>
            <a:ext cx="8229600" cy="0"/>
          </a:xfrm>
          <a:prstGeom prst="line">
            <a:avLst/>
          </a:prstGeom>
          <a:noFill/>
          <a:ln w="76200">
            <a:solidFill>
              <a:schemeClr val="accent2"/>
            </a:solidFill>
            <a:round/>
            <a:headEnd/>
            <a:tailEnd/>
          </a:ln>
          <a:effectLst/>
        </p:spPr>
        <p:txBody>
          <a:bodyPr/>
          <a:lstStyle/>
          <a:p>
            <a:pPr>
              <a:defRPr/>
            </a:pPr>
            <a:endParaRPr lang="en-US" dirty="0">
              <a:solidFill>
                <a:prstClr val="black"/>
              </a:solidFill>
            </a:endParaRPr>
          </a:p>
        </p:txBody>
      </p:sp>
      <p:sp>
        <p:nvSpPr>
          <p:cNvPr id="8" name="Line 8"/>
          <p:cNvSpPr>
            <a:spLocks noChangeShapeType="1"/>
          </p:cNvSpPr>
          <p:nvPr userDrawn="1"/>
        </p:nvSpPr>
        <p:spPr bwMode="auto">
          <a:xfrm>
            <a:off x="0" y="6858000"/>
            <a:ext cx="19812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9" name="Line 9"/>
          <p:cNvSpPr>
            <a:spLocks noChangeShapeType="1"/>
          </p:cNvSpPr>
          <p:nvPr userDrawn="1"/>
        </p:nvSpPr>
        <p:spPr bwMode="auto">
          <a:xfrm>
            <a:off x="0" y="6858000"/>
            <a:ext cx="12954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10" name="Rectangle 10"/>
          <p:cNvSpPr>
            <a:spLocks noChangeArrowheads="1"/>
          </p:cNvSpPr>
          <p:nvPr userDrawn="1"/>
        </p:nvSpPr>
        <p:spPr bwMode="auto">
          <a:xfrm>
            <a:off x="0" y="6629400"/>
            <a:ext cx="9144000" cy="228600"/>
          </a:xfrm>
          <a:prstGeom prst="rect">
            <a:avLst/>
          </a:prstGeom>
          <a:solidFill>
            <a:schemeClr val="accent2"/>
          </a:solidFill>
          <a:ln w="9525">
            <a:solidFill>
              <a:schemeClr val="accent2"/>
            </a:solidFill>
            <a:miter lim="800000"/>
            <a:headEnd/>
            <a:tailEnd/>
          </a:ln>
          <a:effectLst/>
        </p:spPr>
        <p:txBody>
          <a:bodyPr wrap="none" anchor="ctr"/>
          <a:lstStyle/>
          <a:p>
            <a:pPr>
              <a:defRPr/>
            </a:pPr>
            <a:endParaRPr lang="en-US" dirty="0">
              <a:solidFill>
                <a:prstClr val="black"/>
              </a:solidFill>
            </a:endParaRPr>
          </a:p>
        </p:txBody>
      </p:sp>
      <p:sp>
        <p:nvSpPr>
          <p:cNvPr id="11" name="TextBox 10"/>
          <p:cNvSpPr txBox="1"/>
          <p:nvPr userDrawn="1"/>
        </p:nvSpPr>
        <p:spPr>
          <a:xfrm>
            <a:off x="0" y="6405563"/>
            <a:ext cx="9144000" cy="230832"/>
          </a:xfrm>
          <a:prstGeom prst="rect">
            <a:avLst/>
          </a:prstGeom>
          <a:noFill/>
        </p:spPr>
        <p:txBody>
          <a:bodyPr>
            <a:spAutoFit/>
          </a:bodyPr>
          <a:lstStyle/>
          <a:p>
            <a:pPr algn="just">
              <a:lnSpc>
                <a:spcPct val="90000"/>
              </a:lnSpc>
              <a:defRPr/>
            </a:pPr>
            <a:r>
              <a:rPr lang="en-US" sz="1000" b="1" spc="-20" dirty="0">
                <a:latin typeface="Arial" panose="020B0604020202020204" pitchFamily="34" charset="0"/>
                <a:cs typeface="Arial" panose="020B0604020202020204" pitchFamily="34" charset="0"/>
              </a:rPr>
              <a:t>© </a:t>
            </a:r>
            <a:r>
              <a:rPr lang="en-US" sz="1000" b="1" spc="-20" dirty="0" smtClean="0">
                <a:latin typeface="Arial" panose="020B0604020202020204" pitchFamily="34" charset="0"/>
                <a:cs typeface="Arial" panose="020B0604020202020204" pitchFamily="34" charset="0"/>
              </a:rPr>
              <a:t>2016 </a:t>
            </a:r>
            <a:r>
              <a:rPr lang="en-US" sz="1000" b="1" spc="-20" dirty="0">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
        <p:nvSpPr>
          <p:cNvPr id="12" name="Slide Number Placeholder 12"/>
          <p:cNvSpPr>
            <a:spLocks noGrp="1"/>
          </p:cNvSpPr>
          <p:nvPr>
            <p:ph type="sldNum" sz="quarter" idx="4"/>
          </p:nvPr>
        </p:nvSpPr>
        <p:spPr>
          <a:xfrm>
            <a:off x="8215313" y="6164263"/>
            <a:ext cx="928687" cy="311150"/>
          </a:xfrm>
          <a:prstGeom prst="rect">
            <a:avLst/>
          </a:prstGeom>
        </p:spPr>
        <p:txBody>
          <a:bodyPr>
            <a:noAutofit/>
          </a:bodyPr>
          <a:lstStyle>
            <a:lvl1pPr algn="l">
              <a:defRPr sz="1400">
                <a:solidFill>
                  <a:schemeClr val="tx2"/>
                </a:solidFill>
                <a:latin typeface="Arial" panose="020B0604020202020204" pitchFamily="34" charset="0"/>
                <a:cs typeface="Arial" panose="020B0604020202020204" pitchFamily="34" charset="0"/>
              </a:defRPr>
            </a:lvl1pPr>
          </a:lstStyle>
          <a:p>
            <a:pPr>
              <a:defRPr/>
            </a:pPr>
            <a:r>
              <a:rPr lang="en-US" smtClean="0"/>
              <a:t>7-</a:t>
            </a:r>
            <a:fld id="{842E6669-9A6D-4B4C-A431-7D933841219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604" r:id="rId1"/>
    <p:sldLayoutId id="2147484605" r:id="rId2"/>
  </p:sldLayoutIdLst>
  <p:hf hdr="0" ftr="0" dt="0"/>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457200" indent="-457200" algn="l" rtl="0" eaLnBrk="0" fontAlgn="base" hangingPunct="0">
        <a:lnSpc>
          <a:spcPct val="90000"/>
        </a:lnSpc>
        <a:spcBef>
          <a:spcPct val="0"/>
        </a:spcBef>
        <a:spcAft>
          <a:spcPts val="1200"/>
        </a:spcAft>
        <a:buSzPct val="150000"/>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800100" indent="-338138" algn="l" rtl="0" eaLnBrk="0" fontAlgn="base" hangingPunct="0">
        <a:lnSpc>
          <a:spcPct val="90000"/>
        </a:lnSpc>
        <a:spcBef>
          <a:spcPct val="0"/>
        </a:spcBef>
        <a:spcAft>
          <a:spcPts val="1200"/>
        </a:spcAft>
        <a:buSzPct val="150000"/>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342900" algn="l" rtl="0" eaLnBrk="0" fontAlgn="base" hangingPunct="0">
        <a:lnSpc>
          <a:spcPct val="90000"/>
        </a:lnSpc>
        <a:spcBef>
          <a:spcPct val="0"/>
        </a:spcBef>
        <a:spcAft>
          <a:spcPts val="1200"/>
        </a:spcAft>
        <a:buSzPct val="150000"/>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485900" indent="-342900" algn="l" rtl="0" eaLnBrk="0" fontAlgn="base" hangingPunct="0">
        <a:lnSpc>
          <a:spcPct val="90000"/>
        </a:lnSpc>
        <a:spcBef>
          <a:spcPct val="0"/>
        </a:spcBef>
        <a:spcAft>
          <a:spcPts val="1200"/>
        </a:spcAft>
        <a:buSzPct val="150000"/>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1828800" indent="-342900" algn="l" rtl="0" eaLnBrk="0" fontAlgn="base" hangingPunct="0">
        <a:lnSpc>
          <a:spcPct val="90000"/>
        </a:lnSpc>
        <a:spcBef>
          <a:spcPct val="0"/>
        </a:spcBef>
        <a:spcAft>
          <a:spcPts val="1200"/>
        </a:spcAft>
        <a:buSzPct val="150000"/>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notesSlide" Target="../notesSlides/notesSlide11.xml"/><Relationship Id="rId7"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slide" Target="slide1.xml"/><Relationship Id="rId5" Type="http://schemas.openxmlformats.org/officeDocument/2006/relationships/image" Target="../media/image2.wmf"/><Relationship Id="rId10" Type="http://schemas.openxmlformats.org/officeDocument/2006/relationships/slide" Target="slide17.xml"/><Relationship Id="rId4" Type="http://schemas.openxmlformats.org/officeDocument/2006/relationships/oleObject" Target="../embeddings/oleObject2.bin"/><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19.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notesSlide" Target="../notesSlides/notesSlide19.xml"/><Relationship Id="rId7"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slide" Target="slide1.xml"/><Relationship Id="rId5" Type="http://schemas.openxmlformats.org/officeDocument/2006/relationships/image" Target="../media/image3.wmf"/><Relationship Id="rId10" Type="http://schemas.openxmlformats.org/officeDocument/2006/relationships/slide" Target="slide17.xml"/><Relationship Id="rId4" Type="http://schemas.openxmlformats.org/officeDocument/2006/relationships/oleObject" Target="../embeddings/oleObject3.bin"/><Relationship Id="rId9" Type="http://schemas.openxmlformats.org/officeDocument/2006/relationships/slide" Target="slide1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notesSlide" Target="../notesSlides/notesSlide20.xml"/><Relationship Id="rId7"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slide" Target="slide1.xml"/><Relationship Id="rId5" Type="http://schemas.openxmlformats.org/officeDocument/2006/relationships/image" Target="../media/image4.wmf"/><Relationship Id="rId10" Type="http://schemas.openxmlformats.org/officeDocument/2006/relationships/slide" Target="slide17.xml"/><Relationship Id="rId4" Type="http://schemas.openxmlformats.org/officeDocument/2006/relationships/oleObject" Target="../embeddings/oleObject4.bin"/><Relationship Id="rId9" Type="http://schemas.openxmlformats.org/officeDocument/2006/relationships/slide" Target="slide1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3.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notesSlide" Target="../notesSlides/notesSlide8.xml"/><Relationship Id="rId7"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1.xml"/><Relationship Id="rId5" Type="http://schemas.openxmlformats.org/officeDocument/2006/relationships/image" Target="../media/image1.wmf"/><Relationship Id="rId10" Type="http://schemas.openxmlformats.org/officeDocument/2006/relationships/slide" Target="slide17.xml"/><Relationship Id="rId4" Type="http://schemas.openxmlformats.org/officeDocument/2006/relationships/oleObject" Target="../embeddings/oleObject1.bin"/><Relationship Id="rId9"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23.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a:defRPr/>
            </a:pPr>
            <a:r>
              <a:rPr lang="en-US" dirty="0" smtClean="0"/>
              <a:t>Bonds and Their Valuation</a:t>
            </a:r>
          </a:p>
        </p:txBody>
      </p:sp>
      <p:sp>
        <p:nvSpPr>
          <p:cNvPr id="12291" name="Text Placeholder 20"/>
          <p:cNvSpPr>
            <a:spLocks noGrp="1"/>
          </p:cNvSpPr>
          <p:nvPr>
            <p:ph idx="1"/>
          </p:nvPr>
        </p:nvSpPr>
        <p:spPr>
          <a:xfrm>
            <a:off x="904875" y="3419475"/>
            <a:ext cx="7315200" cy="2706688"/>
          </a:xfrm>
        </p:spPr>
        <p:txBody>
          <a:bodyPr/>
          <a:lstStyle/>
          <a:p>
            <a:r>
              <a:rPr lang="en-US" dirty="0" smtClean="0"/>
              <a:t>Key Features of Bonds</a:t>
            </a:r>
          </a:p>
          <a:p>
            <a:r>
              <a:rPr lang="en-US" dirty="0" smtClean="0"/>
              <a:t>Bond Valuation</a:t>
            </a:r>
          </a:p>
          <a:p>
            <a:r>
              <a:rPr lang="en-US" dirty="0" smtClean="0"/>
              <a:t>Measuring Yield</a:t>
            </a:r>
          </a:p>
          <a:p>
            <a:r>
              <a:rPr lang="en-US" dirty="0" smtClean="0"/>
              <a:t>Assessing Risk</a:t>
            </a:r>
          </a:p>
        </p:txBody>
      </p:sp>
      <p:sp>
        <p:nvSpPr>
          <p:cNvPr id="6" name="Slide Number Placeholder 5"/>
          <p:cNvSpPr>
            <a:spLocks noGrp="1"/>
          </p:cNvSpPr>
          <p:nvPr>
            <p:ph type="sldNum" sz="quarter" idx="12"/>
          </p:nvPr>
        </p:nvSpPr>
        <p:spPr/>
        <p:txBody>
          <a:bodyPr/>
          <a:lstStyle/>
          <a:p>
            <a:pPr>
              <a:defRPr/>
            </a:pPr>
            <a:r>
              <a:rPr lang="en-US" dirty="0"/>
              <a:t>7-</a:t>
            </a:r>
            <a:fld id="{43D7EB66-B265-4053-A6A0-FB1B57F80C3C}" type="slidenum">
              <a:rPr lang="en-US"/>
              <a:pPr>
                <a:defRPr/>
              </a:pPr>
              <a:t>1</a:t>
            </a:fld>
            <a:endParaRPr lang="en-US" dirty="0"/>
          </a:p>
        </p:txBody>
      </p:sp>
      <p:sp>
        <p:nvSpPr>
          <p:cNvPr id="14" name="Text Placeholder 13"/>
          <p:cNvSpPr>
            <a:spLocks noGrp="1"/>
          </p:cNvSpPr>
          <p:nvPr>
            <p:ph type="body" sz="quarter" idx="11"/>
          </p:nvPr>
        </p:nvSpPr>
        <p:spPr/>
        <p:txBody>
          <a:bodyPr/>
          <a:lstStyle/>
          <a:p>
            <a:pPr>
              <a:defRPr/>
            </a:pPr>
            <a:r>
              <a:rPr lang="en-US" dirty="0" smtClean="0"/>
              <a:t>Chapter 7</a:t>
            </a:r>
            <a:endParaRPr lang="en-US" dirty="0"/>
          </a:p>
        </p:txBody>
      </p:sp>
      <p:grpSp>
        <p:nvGrpSpPr>
          <p:cNvPr id="2" name="Group 13"/>
          <p:cNvGrpSpPr>
            <a:grpSpLocks/>
          </p:cNvGrpSpPr>
          <p:nvPr/>
        </p:nvGrpSpPr>
        <p:grpSpPr bwMode="auto">
          <a:xfrm>
            <a:off x="0" y="0"/>
            <a:ext cx="9144000" cy="277813"/>
            <a:chOff x="0" y="0"/>
            <a:chExt cx="9144000" cy="277813"/>
          </a:xfrm>
        </p:grpSpPr>
        <p:sp>
          <p:nvSpPr>
            <p:cNvPr id="8" name="TextBox 7"/>
            <p:cNvSpPr txBox="1"/>
            <p:nvPr/>
          </p:nvSpPr>
          <p:spPr bwMode="auto">
            <a:xfrm>
              <a:off x="0" y="0"/>
              <a:ext cx="1828800"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9" name="TextBox 8"/>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10" name="TextBox 9"/>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1" name="TextBox 10"/>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2" name="TextBox 11"/>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3" name="Pentagon 12"/>
          <p:cNvSpPr/>
          <p:nvPr/>
        </p:nvSpPr>
        <p:spPr bwMode="auto">
          <a:xfrm>
            <a:off x="0" y="276225"/>
            <a:ext cx="18288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1000" fill="hold"/>
                                        <p:tgtEl>
                                          <p:spTgt spid="13"/>
                                        </p:tgtEl>
                                        <p:attrNameLst>
                                          <p:attrName>ppt_x</p:attrName>
                                        </p:attrNameLst>
                                      </p:cBhvr>
                                      <p:tavLst>
                                        <p:tav tm="0">
                                          <p:val>
                                            <p:strVal val="0-#ppt_w/2"/>
                                          </p:val>
                                        </p:tav>
                                        <p:tav tm="100000">
                                          <p:val>
                                            <p:strVal val="#ppt_x"/>
                                          </p:val>
                                        </p:tav>
                                      </p:tavLst>
                                    </p:anim>
                                    <p:anim calcmode="lin" valueType="num">
                                      <p:cBhvr additive="base">
                                        <p:cTn id="13"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68300"/>
            <a:ext cx="8229600" cy="774700"/>
          </a:xfrm>
        </p:spPr>
        <p:txBody>
          <a:bodyPr>
            <a:normAutofit fontScale="90000"/>
          </a:bodyPr>
          <a:lstStyle/>
          <a:p>
            <a:pPr eaLnBrk="1" hangingPunct="1">
              <a:defRPr/>
            </a:pPr>
            <a:r>
              <a:rPr lang="en-US" sz="3600" dirty="0" smtClean="0"/>
              <a:t>What is the opportunity cost of debt capital?</a:t>
            </a:r>
          </a:p>
        </p:txBody>
      </p:sp>
      <p:sp>
        <p:nvSpPr>
          <p:cNvPr id="3789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The discount rate (r</a:t>
            </a:r>
            <a:r>
              <a:rPr lang="en-US" baseline="-25000" dirty="0" smtClean="0"/>
              <a:t>i</a:t>
            </a:r>
            <a:r>
              <a:rPr lang="en-US" dirty="0" smtClean="0"/>
              <a:t>) is the opportunity cost of capital, and is the rate that could be earned on alternative investments of equal risk.</a:t>
            </a:r>
          </a:p>
          <a:p>
            <a:pPr eaLnBrk="1" hangingPunct="1">
              <a:buFont typeface="Wingdings" pitchFamily="2" charset="2"/>
              <a:buNone/>
              <a:defRPr/>
            </a:pPr>
            <a:endParaRPr lang="en-US" dirty="0" smtClean="0"/>
          </a:p>
          <a:p>
            <a:pPr marL="0" indent="0" algn="ctr" eaLnBrk="1" hangingPunct="1">
              <a:buFont typeface="Wingdings" pitchFamily="2" charset="2"/>
              <a:buNone/>
              <a:defRPr/>
            </a:pPr>
            <a:r>
              <a:rPr lang="en-US" dirty="0" smtClean="0">
                <a:solidFill>
                  <a:srgbClr val="000000"/>
                </a:solidFill>
              </a:rPr>
              <a:t>r</a:t>
            </a:r>
            <a:r>
              <a:rPr lang="en-US" baseline="-25000" dirty="0" smtClean="0">
                <a:solidFill>
                  <a:srgbClr val="000000"/>
                </a:solidFill>
              </a:rPr>
              <a:t>i</a:t>
            </a:r>
            <a:r>
              <a:rPr lang="en-US" dirty="0" smtClean="0">
                <a:solidFill>
                  <a:srgbClr val="000000"/>
                </a:solidFill>
              </a:rPr>
              <a:t> = r* + IP + MRP + DRP + LP</a:t>
            </a:r>
          </a:p>
        </p:txBody>
      </p:sp>
      <p:sp>
        <p:nvSpPr>
          <p:cNvPr id="6" name="Slide Number Placeholder 5"/>
          <p:cNvSpPr>
            <a:spLocks noGrp="1"/>
          </p:cNvSpPr>
          <p:nvPr>
            <p:ph type="sldNum" sz="quarter" idx="10"/>
          </p:nvPr>
        </p:nvSpPr>
        <p:spPr/>
        <p:txBody>
          <a:bodyPr/>
          <a:lstStyle/>
          <a:p>
            <a:pPr>
              <a:defRPr/>
            </a:pPr>
            <a:r>
              <a:rPr lang="en-US"/>
              <a:t>7-</a:t>
            </a:r>
            <a:fld id="{6A6297D7-D429-454E-8A9E-3681133E6FC0}" type="slidenum">
              <a:rPr lang="en-US"/>
              <a:pPr>
                <a:defRPr/>
              </a:pPr>
              <a:t>10</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7891">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361950"/>
            <a:ext cx="8229600" cy="781050"/>
          </a:xfrm>
        </p:spPr>
        <p:txBody>
          <a:bodyPr>
            <a:normAutofit fontScale="90000"/>
          </a:bodyPr>
          <a:lstStyle/>
          <a:p>
            <a:pPr eaLnBrk="1" hangingPunct="1">
              <a:defRPr/>
            </a:pPr>
            <a:r>
              <a:rPr lang="en-US" dirty="0" smtClean="0"/>
              <a:t>What is the value of a 10-year, 10% annual coupon bond, if r</a:t>
            </a:r>
            <a:r>
              <a:rPr lang="en-US" baseline="-25000" dirty="0" smtClean="0"/>
              <a:t>d</a:t>
            </a:r>
            <a:r>
              <a:rPr lang="en-US" dirty="0" smtClean="0"/>
              <a:t> = 10%?</a:t>
            </a:r>
          </a:p>
        </p:txBody>
      </p:sp>
      <p:sp>
        <p:nvSpPr>
          <p:cNvPr id="25" name="Slide Number Placeholder 24"/>
          <p:cNvSpPr>
            <a:spLocks noGrp="1"/>
          </p:cNvSpPr>
          <p:nvPr>
            <p:ph type="sldNum" sz="quarter" idx="10"/>
          </p:nvPr>
        </p:nvSpPr>
        <p:spPr/>
        <p:txBody>
          <a:bodyPr/>
          <a:lstStyle/>
          <a:p>
            <a:pPr>
              <a:defRPr/>
            </a:pPr>
            <a:r>
              <a:rPr lang="en-US"/>
              <a:t>7-</a:t>
            </a:r>
            <a:fld id="{E79ACAFA-C70D-46EC-AEC2-18F3F9A12864}" type="slidenum">
              <a:rPr lang="en-US"/>
              <a:pPr>
                <a:defRPr/>
              </a:pPr>
              <a:t>11</a:t>
            </a:fld>
            <a:endParaRPr lang="en-US"/>
          </a:p>
        </p:txBody>
      </p:sp>
      <p:grpSp>
        <p:nvGrpSpPr>
          <p:cNvPr id="2" name="Group 24"/>
          <p:cNvGrpSpPr>
            <a:grpSpLocks/>
          </p:cNvGrpSpPr>
          <p:nvPr/>
        </p:nvGrpSpPr>
        <p:grpSpPr bwMode="auto">
          <a:xfrm>
            <a:off x="647700" y="1892300"/>
            <a:ext cx="7837488" cy="1166813"/>
            <a:chOff x="728661" y="2359025"/>
            <a:chExt cx="7837500" cy="1166813"/>
          </a:xfrm>
        </p:grpSpPr>
        <p:sp>
          <p:nvSpPr>
            <p:cNvPr id="44" name="Line 8"/>
            <p:cNvSpPr>
              <a:spLocks noChangeShapeType="1"/>
            </p:cNvSpPr>
            <p:nvPr/>
          </p:nvSpPr>
          <p:spPr bwMode="auto">
            <a:xfrm>
              <a:off x="1219200" y="2820988"/>
              <a:ext cx="0" cy="274637"/>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sp>
          <p:nvSpPr>
            <p:cNvPr id="45" name="Line 9"/>
            <p:cNvSpPr>
              <a:spLocks noChangeShapeType="1"/>
            </p:cNvSpPr>
            <p:nvPr/>
          </p:nvSpPr>
          <p:spPr bwMode="auto">
            <a:xfrm>
              <a:off x="2838452" y="2820988"/>
              <a:ext cx="0" cy="274637"/>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sp>
          <p:nvSpPr>
            <p:cNvPr id="46" name="Line 10"/>
            <p:cNvSpPr>
              <a:spLocks noChangeShapeType="1"/>
            </p:cNvSpPr>
            <p:nvPr/>
          </p:nvSpPr>
          <p:spPr bwMode="auto">
            <a:xfrm>
              <a:off x="4457705" y="2820988"/>
              <a:ext cx="0" cy="274637"/>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sp>
          <p:nvSpPr>
            <p:cNvPr id="47" name="Line 11"/>
            <p:cNvSpPr>
              <a:spLocks noChangeShapeType="1"/>
            </p:cNvSpPr>
            <p:nvPr/>
          </p:nvSpPr>
          <p:spPr bwMode="auto">
            <a:xfrm>
              <a:off x="7696210" y="2820988"/>
              <a:ext cx="0" cy="274637"/>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sp>
          <p:nvSpPr>
            <p:cNvPr id="48" name="Line 12"/>
            <p:cNvSpPr>
              <a:spLocks noChangeShapeType="1"/>
            </p:cNvSpPr>
            <p:nvPr/>
          </p:nvSpPr>
          <p:spPr bwMode="auto">
            <a:xfrm flipV="1">
              <a:off x="1220787" y="2959100"/>
              <a:ext cx="4479932"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grpSp>
          <p:nvGrpSpPr>
            <p:cNvPr id="2066" name="Group 13"/>
            <p:cNvGrpSpPr>
              <a:grpSpLocks/>
            </p:cNvGrpSpPr>
            <p:nvPr/>
          </p:nvGrpSpPr>
          <p:grpSpPr bwMode="auto">
            <a:xfrm>
              <a:off x="1062037" y="2359025"/>
              <a:ext cx="6846888" cy="431800"/>
              <a:chOff x="669" y="1486"/>
              <a:chExt cx="4313" cy="272"/>
            </a:xfrm>
          </p:grpSpPr>
          <p:sp>
            <p:nvSpPr>
              <p:cNvPr id="58" name="Rectangle 14"/>
              <p:cNvSpPr>
                <a:spLocks noChangeArrowheads="1"/>
              </p:cNvSpPr>
              <p:nvPr/>
            </p:nvSpPr>
            <p:spPr bwMode="auto">
              <a:xfrm>
                <a:off x="669" y="1486"/>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59" name="Rectangle 15"/>
              <p:cNvSpPr>
                <a:spLocks noChangeArrowheads="1"/>
              </p:cNvSpPr>
              <p:nvPr/>
            </p:nvSpPr>
            <p:spPr bwMode="auto">
              <a:xfrm>
                <a:off x="1687" y="1486"/>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60" name="Rectangle 16"/>
              <p:cNvSpPr>
                <a:spLocks noChangeArrowheads="1"/>
              </p:cNvSpPr>
              <p:nvPr/>
            </p:nvSpPr>
            <p:spPr bwMode="auto">
              <a:xfrm>
                <a:off x="2702" y="1486"/>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61" name="Rectangle 17"/>
              <p:cNvSpPr>
                <a:spLocks noChangeArrowheads="1"/>
              </p:cNvSpPr>
              <p:nvPr/>
            </p:nvSpPr>
            <p:spPr bwMode="auto">
              <a:xfrm>
                <a:off x="4737" y="1486"/>
                <a:ext cx="24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N</a:t>
                </a:r>
              </a:p>
            </p:txBody>
          </p:sp>
        </p:grpSp>
        <p:sp>
          <p:nvSpPr>
            <p:cNvPr id="50" name="Rectangle 18"/>
            <p:cNvSpPr>
              <a:spLocks noChangeArrowheads="1"/>
            </p:cNvSpPr>
            <p:nvPr/>
          </p:nvSpPr>
          <p:spPr bwMode="auto">
            <a:xfrm>
              <a:off x="1631950" y="2592388"/>
              <a:ext cx="698910" cy="4007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10%</a:t>
              </a:r>
            </a:p>
          </p:txBody>
        </p:sp>
        <p:grpSp>
          <p:nvGrpSpPr>
            <p:cNvPr id="2068" name="Group 19"/>
            <p:cNvGrpSpPr>
              <a:grpSpLocks/>
            </p:cNvGrpSpPr>
            <p:nvPr/>
          </p:nvGrpSpPr>
          <p:grpSpPr bwMode="auto">
            <a:xfrm>
              <a:off x="728661" y="3094038"/>
              <a:ext cx="7837500" cy="431800"/>
              <a:chOff x="459" y="1949"/>
              <a:chExt cx="4937" cy="272"/>
            </a:xfrm>
          </p:grpSpPr>
          <p:sp>
            <p:nvSpPr>
              <p:cNvPr id="54" name="Rectangle 20"/>
              <p:cNvSpPr>
                <a:spLocks noChangeArrowheads="1"/>
              </p:cNvSpPr>
              <p:nvPr/>
            </p:nvSpPr>
            <p:spPr bwMode="auto">
              <a:xfrm>
                <a:off x="1587" y="1949"/>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endParaRPr lang="en-US" sz="2200" baseline="-25000" dirty="0">
                  <a:solidFill>
                    <a:schemeClr val="accent1">
                      <a:lumMod val="50000"/>
                    </a:schemeClr>
                  </a:solidFill>
                  <a:latin typeface="Arial" panose="020B0604020202020204" pitchFamily="34" charset="0"/>
                  <a:cs typeface="Arial" panose="020B0604020202020204" pitchFamily="34" charset="0"/>
                </a:endParaRPr>
              </a:p>
            </p:txBody>
          </p:sp>
          <p:sp>
            <p:nvSpPr>
              <p:cNvPr id="55" name="Rectangle 21"/>
              <p:cNvSpPr>
                <a:spLocks noChangeArrowheads="1"/>
              </p:cNvSpPr>
              <p:nvPr/>
            </p:nvSpPr>
            <p:spPr bwMode="auto">
              <a:xfrm>
                <a:off x="4306" y="1949"/>
                <a:ext cx="1090"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 + 1,000</a:t>
                </a:r>
                <a:endParaRPr lang="en-US" sz="2200" baseline="-25000" dirty="0">
                  <a:solidFill>
                    <a:schemeClr val="accent1">
                      <a:lumMod val="50000"/>
                    </a:schemeClr>
                  </a:solidFill>
                  <a:latin typeface="Arial" panose="020B0604020202020204" pitchFamily="34" charset="0"/>
                  <a:cs typeface="Arial" panose="020B0604020202020204" pitchFamily="34" charset="0"/>
                </a:endParaRPr>
              </a:p>
            </p:txBody>
          </p:sp>
          <p:sp>
            <p:nvSpPr>
              <p:cNvPr id="56" name="Rectangle 22"/>
              <p:cNvSpPr>
                <a:spLocks noChangeArrowheads="1"/>
              </p:cNvSpPr>
              <p:nvPr/>
            </p:nvSpPr>
            <p:spPr bwMode="auto">
              <a:xfrm>
                <a:off x="2603" y="1949"/>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endParaRPr lang="en-US" sz="2200" baseline="-25000" dirty="0">
                  <a:solidFill>
                    <a:schemeClr val="accent1">
                      <a:lumMod val="50000"/>
                    </a:schemeClr>
                  </a:solidFill>
                  <a:latin typeface="Arial" panose="020B0604020202020204" pitchFamily="34" charset="0"/>
                  <a:cs typeface="Arial" panose="020B0604020202020204" pitchFamily="34" charset="0"/>
                </a:endParaRPr>
              </a:p>
            </p:txBody>
          </p:sp>
          <p:sp>
            <p:nvSpPr>
              <p:cNvPr id="57" name="Rectangle 23"/>
              <p:cNvSpPr>
                <a:spLocks noChangeArrowheads="1"/>
              </p:cNvSpPr>
              <p:nvPr/>
            </p:nvSpPr>
            <p:spPr bwMode="auto">
              <a:xfrm>
                <a:off x="459" y="1949"/>
                <a:ext cx="617"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V</a:t>
                </a:r>
                <a:r>
                  <a:rPr lang="en-US" sz="2200" baseline="-25000" dirty="0">
                    <a:solidFill>
                      <a:schemeClr val="accent1">
                        <a:lumMod val="50000"/>
                      </a:schemeClr>
                    </a:solidFill>
                    <a:latin typeface="Arial" panose="020B0604020202020204" pitchFamily="34" charset="0"/>
                    <a:cs typeface="Arial" panose="020B0604020202020204" pitchFamily="34" charset="0"/>
                  </a:rPr>
                  <a:t>B</a:t>
                </a:r>
                <a:r>
                  <a:rPr lang="en-US" sz="2200" dirty="0">
                    <a:solidFill>
                      <a:schemeClr val="accent1">
                        <a:lumMod val="50000"/>
                      </a:schemeClr>
                    </a:solidFill>
                    <a:latin typeface="Arial" panose="020B0604020202020204" pitchFamily="34" charset="0"/>
                    <a:cs typeface="Arial" panose="020B0604020202020204" pitchFamily="34" charset="0"/>
                  </a:rPr>
                  <a:t> = ?</a:t>
                </a:r>
              </a:p>
            </p:txBody>
          </p:sp>
        </p:grpSp>
        <p:sp>
          <p:nvSpPr>
            <p:cNvPr id="52" name="Line 24"/>
            <p:cNvSpPr>
              <a:spLocks noChangeShapeType="1"/>
            </p:cNvSpPr>
            <p:nvPr/>
          </p:nvSpPr>
          <p:spPr bwMode="auto">
            <a:xfrm>
              <a:off x="6405570" y="2959100"/>
              <a:ext cx="1290640"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400" dirty="0">
                <a:latin typeface="Arial" panose="020B0604020202020204" pitchFamily="34" charset="0"/>
                <a:cs typeface="Arial" panose="020B0604020202020204" pitchFamily="34" charset="0"/>
              </a:endParaRPr>
            </a:p>
          </p:txBody>
        </p:sp>
        <p:sp>
          <p:nvSpPr>
            <p:cNvPr id="53" name="Rectangle 25"/>
            <p:cNvSpPr>
              <a:spLocks noChangeArrowheads="1"/>
            </p:cNvSpPr>
            <p:nvPr/>
          </p:nvSpPr>
          <p:spPr bwMode="auto">
            <a:xfrm>
              <a:off x="5822957" y="2662238"/>
              <a:ext cx="440827" cy="462307"/>
            </a:xfrm>
            <a:prstGeom prst="rect">
              <a:avLst/>
            </a:prstGeom>
            <a:noFill/>
            <a:ln w="9525">
              <a:noFill/>
              <a:miter lim="800000"/>
              <a:headEnd/>
              <a:tailEnd/>
            </a:ln>
          </p:spPr>
          <p:txBody>
            <a:bodyPr wrap="none" lIns="92075" tIns="46038" rIns="92075" bIns="46038">
              <a:spAutoFit/>
            </a:bodyPr>
            <a:lstStyle/>
            <a:p>
              <a:pPr>
                <a:defRPr/>
              </a:pPr>
              <a:r>
                <a:rPr lang="en-US" sz="2400" b="1" dirty="0">
                  <a:solidFill>
                    <a:schemeClr val="accent1">
                      <a:lumMod val="50000"/>
                    </a:schemeClr>
                  </a:solidFill>
                  <a:latin typeface="Arial" panose="020B0604020202020204" pitchFamily="34" charset="0"/>
                  <a:cs typeface="Arial" panose="020B0604020202020204" pitchFamily="34" charset="0"/>
                </a:rPr>
                <a:t>...</a:t>
              </a:r>
            </a:p>
          </p:txBody>
        </p:sp>
      </p:grpSp>
      <p:graphicFrame>
        <p:nvGraphicFramePr>
          <p:cNvPr id="147460" name="Object 4"/>
          <p:cNvGraphicFramePr>
            <a:graphicFrameLocks noChangeAspect="1"/>
          </p:cNvGraphicFramePr>
          <p:nvPr>
            <p:extLst>
              <p:ext uri="{D42A27DB-BD31-4B8C-83A1-F6EECF244321}">
                <p14:modId xmlns:p14="http://schemas.microsoft.com/office/powerpoint/2010/main" val="1458498689"/>
              </p:ext>
            </p:extLst>
          </p:nvPr>
        </p:nvGraphicFramePr>
        <p:xfrm>
          <a:off x="2490788" y="3519488"/>
          <a:ext cx="4151312" cy="1555750"/>
        </p:xfrm>
        <a:graphic>
          <a:graphicData uri="http://schemas.openxmlformats.org/presentationml/2006/ole">
            <mc:AlternateContent xmlns:mc="http://schemas.openxmlformats.org/markup-compatibility/2006">
              <mc:Choice xmlns:v="urn:schemas-microsoft-com:vml" Requires="v">
                <p:oleObj spid="_x0000_s2057" name="Equation" r:id="rId4" imgW="2070000" imgH="774360" progId="Equation.3">
                  <p:embed/>
                </p:oleObj>
              </mc:Choice>
              <mc:Fallback>
                <p:oleObj name="Equation" r:id="rId4" imgW="2070000" imgH="774360" progId="Equation.3">
                  <p:embed/>
                  <p:pic>
                    <p:nvPicPr>
                      <p:cNvPr id="0" name="Object 4"/>
                      <p:cNvPicPr>
                        <a:picLocks noChangeAspect="1" noChangeArrowheads="1"/>
                      </p:cNvPicPr>
                      <p:nvPr/>
                    </p:nvPicPr>
                    <p:blipFill>
                      <a:blip r:embed="rId5"/>
                      <a:srcRect/>
                      <a:stretch>
                        <a:fillRect/>
                      </a:stretch>
                    </p:blipFill>
                    <p:spPr bwMode="auto">
                      <a:xfrm>
                        <a:off x="2490788" y="3519488"/>
                        <a:ext cx="4151312" cy="155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3"/>
          <p:cNvGrpSpPr>
            <a:grpSpLocks/>
          </p:cNvGrpSpPr>
          <p:nvPr/>
        </p:nvGrpSpPr>
        <p:grpSpPr bwMode="auto">
          <a:xfrm>
            <a:off x="0" y="0"/>
            <a:ext cx="9144000" cy="277813"/>
            <a:chOff x="0" y="0"/>
            <a:chExt cx="9144000" cy="277813"/>
          </a:xfrm>
        </p:grpSpPr>
        <p:sp>
          <p:nvSpPr>
            <p:cNvPr id="26" name="TextBox 25"/>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6" action="ppaction://hlinksldjump"/>
                </a:rPr>
                <a:t>INTRO</a:t>
              </a:r>
              <a:endParaRPr lang="en-US" sz="1200" dirty="0">
                <a:solidFill>
                  <a:srgbClr val="7C0019"/>
                </a:solidFill>
              </a:endParaRPr>
            </a:p>
          </p:txBody>
        </p:sp>
        <p:sp>
          <p:nvSpPr>
            <p:cNvPr id="27" name="TextBox 26"/>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7" action="ppaction://hlinksldjump"/>
                </a:rPr>
                <a:t>KEY FEATURES</a:t>
              </a:r>
              <a:endParaRPr lang="en-US" sz="1200" spc="-100" dirty="0">
                <a:solidFill>
                  <a:srgbClr val="7C0019"/>
                </a:solidFill>
              </a:endParaRPr>
            </a:p>
          </p:txBody>
        </p:sp>
        <p:sp>
          <p:nvSpPr>
            <p:cNvPr id="28" name="TextBox 27"/>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ASSESSING RISK</a:t>
              </a:r>
              <a:endParaRPr lang="en-US" sz="1200" dirty="0"/>
            </a:p>
          </p:txBody>
        </p:sp>
        <p:sp>
          <p:nvSpPr>
            <p:cNvPr id="29" name="TextBox 28"/>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9" action="ppaction://hlinksldjump"/>
                </a:rPr>
                <a:t>BOND VALUATION</a:t>
              </a:r>
              <a:endParaRPr lang="en-US" sz="1200" dirty="0"/>
            </a:p>
          </p:txBody>
        </p:sp>
        <p:sp>
          <p:nvSpPr>
            <p:cNvPr id="30" name="TextBox 29"/>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10" action="ppaction://hlinksldjump"/>
                </a:rPr>
                <a:t>MEASURING YIELD</a:t>
              </a:r>
              <a:endParaRPr lang="en-US" sz="1200" dirty="0"/>
            </a:p>
          </p:txBody>
        </p:sp>
      </p:grpSp>
      <p:sp>
        <p:nvSpPr>
          <p:cNvPr id="31" name="Pentagon 30"/>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1000" fill="hold"/>
                                        <p:tgtEl>
                                          <p:spTgt spid="31"/>
                                        </p:tgtEl>
                                        <p:attrNameLst>
                                          <p:attrName>ppt_x</p:attrName>
                                        </p:attrNameLst>
                                      </p:cBhvr>
                                      <p:tavLst>
                                        <p:tav tm="0">
                                          <p:val>
                                            <p:strVal val="0-#ppt_w/2"/>
                                          </p:val>
                                        </p:tav>
                                        <p:tav tm="100000">
                                          <p:val>
                                            <p:strVal val="#ppt_x"/>
                                          </p:val>
                                        </p:tav>
                                      </p:tavLst>
                                    </p:anim>
                                    <p:anim calcmode="lin" valueType="num">
                                      <p:cBhvr additive="base">
                                        <p:cTn id="13" dur="1000" fill="hold"/>
                                        <p:tgtEl>
                                          <p:spTgt spid="31"/>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47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74650"/>
            <a:ext cx="8229600" cy="768350"/>
          </a:xfrm>
        </p:spPr>
        <p:txBody>
          <a:bodyPr/>
          <a:lstStyle/>
          <a:p>
            <a:pPr eaLnBrk="1" hangingPunct="1"/>
            <a:r>
              <a:rPr lang="en-US" dirty="0" smtClean="0"/>
              <a:t>Calculating the Value of a Bond</a:t>
            </a:r>
          </a:p>
        </p:txBody>
      </p:sp>
      <p:sp>
        <p:nvSpPr>
          <p:cNvPr id="33795" name="Rectangle 3"/>
          <p:cNvSpPr>
            <a:spLocks noGrp="1" noChangeArrowheads="1"/>
          </p:cNvSpPr>
          <p:nvPr>
            <p:ph sz="quarter" idx="1"/>
          </p:nvPr>
        </p:nvSpPr>
        <p:spPr>
          <a:xfrm>
            <a:off x="612775" y="1600200"/>
            <a:ext cx="7616825" cy="4495800"/>
          </a:xfrm>
        </p:spPr>
        <p:txBody>
          <a:bodyPr/>
          <a:lstStyle/>
          <a:p>
            <a:pPr eaLnBrk="1" hangingPunct="1">
              <a:spcBef>
                <a:spcPct val="0"/>
              </a:spcBef>
              <a:defRPr/>
            </a:pPr>
            <a:r>
              <a:rPr lang="en-US" dirty="0" smtClean="0"/>
              <a:t>This bond has a $1,000 lump sum (the par value) due at maturity (t = 10), and annual $100 coupon payments beginning at t = 1 and continuing through t = 10, the price of the bond can be found by solving for the PV of these cash flows.</a:t>
            </a:r>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sz="1800" dirty="0" smtClean="0"/>
          </a:p>
          <a:p>
            <a:pPr eaLnBrk="1" hangingPunct="1">
              <a:spcBef>
                <a:spcPct val="0"/>
              </a:spcBef>
              <a:buFont typeface="Wingdings" pitchFamily="2" charset="2"/>
              <a:buNone/>
              <a:defRPr/>
            </a:pPr>
            <a:r>
              <a:rPr lang="en-US" sz="2400" dirty="0" smtClean="0"/>
              <a:t>Excel:  =PV(.10,10,100,1000)</a:t>
            </a:r>
          </a:p>
        </p:txBody>
      </p:sp>
      <p:sp>
        <p:nvSpPr>
          <p:cNvPr id="33796"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3D4FCB1B-7608-4960-84C0-C2531DC445D4}" type="slidenum">
              <a:rPr lang="en-US" smtClean="0"/>
              <a:pPr>
                <a:defRPr/>
              </a:pPr>
              <a:t>12</a:t>
            </a:fld>
            <a:endParaRPr lang="en-US" smtClean="0"/>
          </a:p>
        </p:txBody>
      </p:sp>
      <p:grpSp>
        <p:nvGrpSpPr>
          <p:cNvPr id="21509" name="Group 20"/>
          <p:cNvGrpSpPr>
            <a:grpSpLocks/>
          </p:cNvGrpSpPr>
          <p:nvPr/>
        </p:nvGrpSpPr>
        <p:grpSpPr bwMode="auto">
          <a:xfrm>
            <a:off x="1581150" y="4037013"/>
            <a:ext cx="5983288" cy="1420812"/>
            <a:chOff x="1581150" y="3119438"/>
            <a:chExt cx="5983288" cy="1420812"/>
          </a:xfrm>
        </p:grpSpPr>
        <p:sp>
          <p:nvSpPr>
            <p:cNvPr id="2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1" name="AutoShape 5"/>
            <p:cNvSpPr>
              <a:spLocks noChangeArrowheads="1"/>
            </p:cNvSpPr>
            <p:nvPr/>
          </p:nvSpPr>
          <p:spPr bwMode="auto">
            <a:xfrm>
              <a:off x="1733550" y="3216275"/>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2" name="AutoShape 6"/>
            <p:cNvSpPr>
              <a:spLocks noChangeArrowheads="1"/>
            </p:cNvSpPr>
            <p:nvPr/>
          </p:nvSpPr>
          <p:spPr bwMode="auto">
            <a:xfrm>
              <a:off x="1733550" y="4075113"/>
              <a:ext cx="1189038" cy="366712"/>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3" name="AutoShape 7"/>
            <p:cNvSpPr>
              <a:spLocks noChangeArrowheads="1"/>
            </p:cNvSpPr>
            <p:nvPr/>
          </p:nvSpPr>
          <p:spPr bwMode="auto">
            <a:xfrm>
              <a:off x="3141663" y="3644900"/>
              <a:ext cx="639762"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4" name="AutoShape 8"/>
            <p:cNvSpPr>
              <a:spLocks noChangeArrowheads="1"/>
            </p:cNvSpPr>
            <p:nvPr/>
          </p:nvSpPr>
          <p:spPr bwMode="auto">
            <a:xfrm>
              <a:off x="401320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5" name="AutoShape 9"/>
            <p:cNvSpPr>
              <a:spLocks noChangeArrowheads="1"/>
            </p:cNvSpPr>
            <p:nvPr/>
          </p:nvSpPr>
          <p:spPr bwMode="auto">
            <a:xfrm>
              <a:off x="575945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6" name="AutoShape 10"/>
            <p:cNvSpPr>
              <a:spLocks noChangeArrowheads="1"/>
            </p:cNvSpPr>
            <p:nvPr/>
          </p:nvSpPr>
          <p:spPr bwMode="auto">
            <a:xfrm>
              <a:off x="4886325"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7" name="AutoShape 11"/>
            <p:cNvSpPr>
              <a:spLocks noChangeArrowheads="1"/>
            </p:cNvSpPr>
            <p:nvPr/>
          </p:nvSpPr>
          <p:spPr bwMode="auto">
            <a:xfrm>
              <a:off x="6630988" y="3644900"/>
              <a:ext cx="641350"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8" name="AutoShape 12"/>
            <p:cNvSpPr>
              <a:spLocks noChangeArrowheads="1"/>
            </p:cNvSpPr>
            <p:nvPr/>
          </p:nvSpPr>
          <p:spPr bwMode="auto">
            <a:xfrm>
              <a:off x="3141663"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29" name="AutoShape 13"/>
            <p:cNvSpPr>
              <a:spLocks noChangeArrowheads="1"/>
            </p:cNvSpPr>
            <p:nvPr/>
          </p:nvSpPr>
          <p:spPr bwMode="auto">
            <a:xfrm>
              <a:off x="4014788"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30" name="AutoShape 14"/>
            <p:cNvSpPr>
              <a:spLocks noChangeArrowheads="1"/>
            </p:cNvSpPr>
            <p:nvPr/>
          </p:nvSpPr>
          <p:spPr bwMode="auto">
            <a:xfrm>
              <a:off x="5756275" y="3216275"/>
              <a:ext cx="6397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a:t>
              </a:r>
            </a:p>
          </p:txBody>
        </p:sp>
        <p:sp>
          <p:nvSpPr>
            <p:cNvPr id="31" name="AutoShape 15"/>
            <p:cNvSpPr>
              <a:spLocks noChangeArrowheads="1"/>
            </p:cNvSpPr>
            <p:nvPr/>
          </p:nvSpPr>
          <p:spPr bwMode="auto">
            <a:xfrm>
              <a:off x="4799013" y="4075113"/>
              <a:ext cx="822325"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sp>
          <p:nvSpPr>
            <p:cNvPr id="32" name="AutoShape 16"/>
            <p:cNvSpPr>
              <a:spLocks noChangeArrowheads="1"/>
            </p:cNvSpPr>
            <p:nvPr/>
          </p:nvSpPr>
          <p:spPr bwMode="auto">
            <a:xfrm>
              <a:off x="6583363" y="3216275"/>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54864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9075" y="371475"/>
            <a:ext cx="8686800" cy="771525"/>
          </a:xfrm>
        </p:spPr>
        <p:txBody>
          <a:bodyPr>
            <a:normAutofit fontScale="90000"/>
          </a:bodyPr>
          <a:lstStyle/>
          <a:p>
            <a:pPr eaLnBrk="1" hangingPunct="1">
              <a:lnSpc>
                <a:spcPct val="85000"/>
              </a:lnSpc>
              <a:defRPr/>
            </a:pPr>
            <a:r>
              <a:rPr lang="en-US" dirty="0" smtClean="0"/>
              <a:t>What’s the value of a 10-year bond outstanding with the same risk but a 13% annual coupon rate?</a:t>
            </a:r>
          </a:p>
        </p:txBody>
      </p:sp>
      <p:sp>
        <p:nvSpPr>
          <p:cNvPr id="34819" name="Rectangle 3"/>
          <p:cNvSpPr>
            <a:spLocks noGrp="1" noChangeArrowheads="1"/>
          </p:cNvSpPr>
          <p:nvPr>
            <p:ph sz="quarter" idx="1"/>
          </p:nvPr>
        </p:nvSpPr>
        <p:spPr>
          <a:xfrm>
            <a:off x="612775" y="1600200"/>
            <a:ext cx="7616825" cy="4495800"/>
          </a:xfrm>
        </p:spPr>
        <p:txBody>
          <a:bodyPr/>
          <a:lstStyle/>
          <a:p>
            <a:pPr eaLnBrk="1" hangingPunct="1">
              <a:spcBef>
                <a:spcPct val="0"/>
              </a:spcBef>
              <a:defRPr/>
            </a:pPr>
            <a:r>
              <a:rPr lang="en-US" dirty="0" smtClean="0"/>
              <a:t>The annual coupon payment is $130.  Since the risk is the same it has the same yield to maturity as the previous bond (10%).  This  bond sells at a premium because the coupon rate &gt; the yield to maturity. </a:t>
            </a:r>
          </a:p>
          <a:p>
            <a:pPr eaLnBrk="1" hangingPunct="1">
              <a:spcBef>
                <a:spcPct val="0"/>
              </a:spcBef>
              <a:buFont typeface="Wingdings" pitchFamily="2" charset="2"/>
              <a:buNone/>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sz="1800" dirty="0" smtClean="0"/>
          </a:p>
          <a:p>
            <a:pPr eaLnBrk="1" hangingPunct="1">
              <a:spcBef>
                <a:spcPct val="0"/>
              </a:spcBef>
              <a:buFont typeface="Wingdings" pitchFamily="2" charset="2"/>
              <a:buNone/>
              <a:defRPr/>
            </a:pPr>
            <a:r>
              <a:rPr lang="en-US" dirty="0" smtClean="0"/>
              <a:t>Excel:  =PV(.10,10,130,1000)</a:t>
            </a:r>
          </a:p>
        </p:txBody>
      </p:sp>
      <p:sp>
        <p:nvSpPr>
          <p:cNvPr id="34820"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AD225F78-A19E-4497-A904-0FDF096234DC}" type="slidenum">
              <a:rPr lang="en-US" smtClean="0"/>
              <a:pPr>
                <a:defRPr/>
              </a:pPr>
              <a:t>13</a:t>
            </a:fld>
            <a:endParaRPr lang="en-US" smtClean="0"/>
          </a:p>
        </p:txBody>
      </p:sp>
      <p:grpSp>
        <p:nvGrpSpPr>
          <p:cNvPr id="22533" name="Group 20"/>
          <p:cNvGrpSpPr>
            <a:grpSpLocks/>
          </p:cNvGrpSpPr>
          <p:nvPr/>
        </p:nvGrpSpPr>
        <p:grpSpPr bwMode="auto">
          <a:xfrm>
            <a:off x="1581150" y="3671888"/>
            <a:ext cx="5983288" cy="1420812"/>
            <a:chOff x="1581150" y="3119438"/>
            <a:chExt cx="5983288" cy="1420812"/>
          </a:xfrm>
        </p:grpSpPr>
        <p:sp>
          <p:nvSpPr>
            <p:cNvPr id="2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1" name="AutoShape 5"/>
            <p:cNvSpPr>
              <a:spLocks noChangeArrowheads="1"/>
            </p:cNvSpPr>
            <p:nvPr/>
          </p:nvSpPr>
          <p:spPr bwMode="auto">
            <a:xfrm>
              <a:off x="1733550" y="3216275"/>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2" name="AutoShape 6"/>
            <p:cNvSpPr>
              <a:spLocks noChangeArrowheads="1"/>
            </p:cNvSpPr>
            <p:nvPr/>
          </p:nvSpPr>
          <p:spPr bwMode="auto">
            <a:xfrm>
              <a:off x="1733550" y="4075113"/>
              <a:ext cx="1189038" cy="366712"/>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3" name="AutoShape 7"/>
            <p:cNvSpPr>
              <a:spLocks noChangeArrowheads="1"/>
            </p:cNvSpPr>
            <p:nvPr/>
          </p:nvSpPr>
          <p:spPr bwMode="auto">
            <a:xfrm>
              <a:off x="3141663" y="3644900"/>
              <a:ext cx="639762"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4" name="AutoShape 8"/>
            <p:cNvSpPr>
              <a:spLocks noChangeArrowheads="1"/>
            </p:cNvSpPr>
            <p:nvPr/>
          </p:nvSpPr>
          <p:spPr bwMode="auto">
            <a:xfrm>
              <a:off x="401320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5" name="AutoShape 9"/>
            <p:cNvSpPr>
              <a:spLocks noChangeArrowheads="1"/>
            </p:cNvSpPr>
            <p:nvPr/>
          </p:nvSpPr>
          <p:spPr bwMode="auto">
            <a:xfrm>
              <a:off x="575945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6" name="AutoShape 10"/>
            <p:cNvSpPr>
              <a:spLocks noChangeArrowheads="1"/>
            </p:cNvSpPr>
            <p:nvPr/>
          </p:nvSpPr>
          <p:spPr bwMode="auto">
            <a:xfrm>
              <a:off x="4886325"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7" name="AutoShape 11"/>
            <p:cNvSpPr>
              <a:spLocks noChangeArrowheads="1"/>
            </p:cNvSpPr>
            <p:nvPr/>
          </p:nvSpPr>
          <p:spPr bwMode="auto">
            <a:xfrm>
              <a:off x="6630988" y="3644900"/>
              <a:ext cx="641350"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8" name="AutoShape 12"/>
            <p:cNvSpPr>
              <a:spLocks noChangeArrowheads="1"/>
            </p:cNvSpPr>
            <p:nvPr/>
          </p:nvSpPr>
          <p:spPr bwMode="auto">
            <a:xfrm>
              <a:off x="3141663"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29" name="AutoShape 13"/>
            <p:cNvSpPr>
              <a:spLocks noChangeArrowheads="1"/>
            </p:cNvSpPr>
            <p:nvPr/>
          </p:nvSpPr>
          <p:spPr bwMode="auto">
            <a:xfrm>
              <a:off x="4014788"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30" name="AutoShape 14"/>
            <p:cNvSpPr>
              <a:spLocks noChangeArrowheads="1"/>
            </p:cNvSpPr>
            <p:nvPr/>
          </p:nvSpPr>
          <p:spPr bwMode="auto">
            <a:xfrm>
              <a:off x="5756275" y="3216275"/>
              <a:ext cx="6397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130</a:t>
              </a:r>
            </a:p>
          </p:txBody>
        </p:sp>
        <p:sp>
          <p:nvSpPr>
            <p:cNvPr id="31" name="AutoShape 15"/>
            <p:cNvSpPr>
              <a:spLocks noChangeArrowheads="1"/>
            </p:cNvSpPr>
            <p:nvPr/>
          </p:nvSpPr>
          <p:spPr bwMode="auto">
            <a:xfrm>
              <a:off x="4570413" y="4075113"/>
              <a:ext cx="1279525"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-1184.34</a:t>
              </a:r>
            </a:p>
          </p:txBody>
        </p:sp>
        <p:sp>
          <p:nvSpPr>
            <p:cNvPr id="32" name="AutoShape 16"/>
            <p:cNvSpPr>
              <a:spLocks noChangeArrowheads="1"/>
            </p:cNvSpPr>
            <p:nvPr/>
          </p:nvSpPr>
          <p:spPr bwMode="auto">
            <a:xfrm>
              <a:off x="6583363" y="3216275"/>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54864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9075" y="381000"/>
            <a:ext cx="8686800" cy="762000"/>
          </a:xfrm>
        </p:spPr>
        <p:txBody>
          <a:bodyPr>
            <a:normAutofit fontScale="90000"/>
          </a:bodyPr>
          <a:lstStyle/>
          <a:p>
            <a:pPr eaLnBrk="1" hangingPunct="1">
              <a:lnSpc>
                <a:spcPct val="85000"/>
              </a:lnSpc>
              <a:defRPr/>
            </a:pPr>
            <a:r>
              <a:rPr lang="en-US" dirty="0" smtClean="0"/>
              <a:t>What’s the value of a 10-year bond outstanding with the same risk but a 7% annual coupon rate?</a:t>
            </a:r>
          </a:p>
        </p:txBody>
      </p:sp>
      <p:sp>
        <p:nvSpPr>
          <p:cNvPr id="35843" name="Rectangle 3"/>
          <p:cNvSpPr>
            <a:spLocks noGrp="1" noChangeArrowheads="1"/>
          </p:cNvSpPr>
          <p:nvPr>
            <p:ph sz="quarter" idx="1"/>
          </p:nvPr>
        </p:nvSpPr>
        <p:spPr>
          <a:xfrm>
            <a:off x="612775" y="1600200"/>
            <a:ext cx="7616825" cy="4495800"/>
          </a:xfrm>
        </p:spPr>
        <p:txBody>
          <a:bodyPr/>
          <a:lstStyle/>
          <a:p>
            <a:pPr eaLnBrk="1" hangingPunct="1">
              <a:spcBef>
                <a:spcPct val="0"/>
              </a:spcBef>
              <a:defRPr/>
            </a:pPr>
            <a:r>
              <a:rPr lang="en-US" dirty="0" smtClean="0"/>
              <a:t>The annual coupon payment is $70.  Since the risk is the same it has the same yield to maturity as the previous bonds (10%).  This  bond sells at a discount because the coupon rate &lt; the yield to maturity. </a:t>
            </a:r>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buFont typeface="Wingdings" pitchFamily="2" charset="2"/>
              <a:buNone/>
              <a:defRPr/>
            </a:pPr>
            <a:r>
              <a:rPr lang="en-US" dirty="0" smtClean="0"/>
              <a:t>Excel:  =PV(.10,10,70,1000)</a:t>
            </a:r>
          </a:p>
        </p:txBody>
      </p:sp>
      <p:sp>
        <p:nvSpPr>
          <p:cNvPr id="35844"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801C7302-6A19-4D8A-96DB-08FC8949E97B}" type="slidenum">
              <a:rPr lang="en-US" smtClean="0"/>
              <a:pPr>
                <a:defRPr/>
              </a:pPr>
              <a:t>14</a:t>
            </a:fld>
            <a:endParaRPr lang="en-US" smtClean="0"/>
          </a:p>
        </p:txBody>
      </p:sp>
      <p:grpSp>
        <p:nvGrpSpPr>
          <p:cNvPr id="23557" name="Group 20"/>
          <p:cNvGrpSpPr>
            <a:grpSpLocks/>
          </p:cNvGrpSpPr>
          <p:nvPr/>
        </p:nvGrpSpPr>
        <p:grpSpPr bwMode="auto">
          <a:xfrm>
            <a:off x="1581150" y="3681413"/>
            <a:ext cx="5983288" cy="1420812"/>
            <a:chOff x="1581150" y="3119438"/>
            <a:chExt cx="5983288" cy="1420812"/>
          </a:xfrm>
        </p:grpSpPr>
        <p:sp>
          <p:nvSpPr>
            <p:cNvPr id="2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1" name="AutoShape 5"/>
            <p:cNvSpPr>
              <a:spLocks noChangeArrowheads="1"/>
            </p:cNvSpPr>
            <p:nvPr/>
          </p:nvSpPr>
          <p:spPr bwMode="auto">
            <a:xfrm>
              <a:off x="1733550" y="3216275"/>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2" name="AutoShape 6"/>
            <p:cNvSpPr>
              <a:spLocks noChangeArrowheads="1"/>
            </p:cNvSpPr>
            <p:nvPr/>
          </p:nvSpPr>
          <p:spPr bwMode="auto">
            <a:xfrm>
              <a:off x="1733550" y="4075113"/>
              <a:ext cx="1189038" cy="366712"/>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3" name="AutoShape 7"/>
            <p:cNvSpPr>
              <a:spLocks noChangeArrowheads="1"/>
            </p:cNvSpPr>
            <p:nvPr/>
          </p:nvSpPr>
          <p:spPr bwMode="auto">
            <a:xfrm>
              <a:off x="3141663" y="3644900"/>
              <a:ext cx="639762"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4" name="AutoShape 8"/>
            <p:cNvSpPr>
              <a:spLocks noChangeArrowheads="1"/>
            </p:cNvSpPr>
            <p:nvPr/>
          </p:nvSpPr>
          <p:spPr bwMode="auto">
            <a:xfrm>
              <a:off x="401320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5" name="AutoShape 9"/>
            <p:cNvSpPr>
              <a:spLocks noChangeArrowheads="1"/>
            </p:cNvSpPr>
            <p:nvPr/>
          </p:nvSpPr>
          <p:spPr bwMode="auto">
            <a:xfrm>
              <a:off x="575945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6" name="AutoShape 10"/>
            <p:cNvSpPr>
              <a:spLocks noChangeArrowheads="1"/>
            </p:cNvSpPr>
            <p:nvPr/>
          </p:nvSpPr>
          <p:spPr bwMode="auto">
            <a:xfrm>
              <a:off x="4886325"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7" name="AutoShape 11"/>
            <p:cNvSpPr>
              <a:spLocks noChangeArrowheads="1"/>
            </p:cNvSpPr>
            <p:nvPr/>
          </p:nvSpPr>
          <p:spPr bwMode="auto">
            <a:xfrm>
              <a:off x="6630988" y="3644900"/>
              <a:ext cx="641350"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8" name="AutoShape 12"/>
            <p:cNvSpPr>
              <a:spLocks noChangeArrowheads="1"/>
            </p:cNvSpPr>
            <p:nvPr/>
          </p:nvSpPr>
          <p:spPr bwMode="auto">
            <a:xfrm>
              <a:off x="3141663"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29" name="AutoShape 13"/>
            <p:cNvSpPr>
              <a:spLocks noChangeArrowheads="1"/>
            </p:cNvSpPr>
            <p:nvPr/>
          </p:nvSpPr>
          <p:spPr bwMode="auto">
            <a:xfrm>
              <a:off x="4014788"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30" name="AutoShape 14"/>
            <p:cNvSpPr>
              <a:spLocks noChangeArrowheads="1"/>
            </p:cNvSpPr>
            <p:nvPr/>
          </p:nvSpPr>
          <p:spPr bwMode="auto">
            <a:xfrm>
              <a:off x="5756275" y="3216275"/>
              <a:ext cx="6397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70</a:t>
              </a:r>
            </a:p>
          </p:txBody>
        </p:sp>
        <p:sp>
          <p:nvSpPr>
            <p:cNvPr id="31" name="AutoShape 15"/>
            <p:cNvSpPr>
              <a:spLocks noChangeArrowheads="1"/>
            </p:cNvSpPr>
            <p:nvPr/>
          </p:nvSpPr>
          <p:spPr bwMode="auto">
            <a:xfrm>
              <a:off x="4656138" y="4075113"/>
              <a:ext cx="10969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-815.66</a:t>
              </a:r>
            </a:p>
          </p:txBody>
        </p:sp>
        <p:sp>
          <p:nvSpPr>
            <p:cNvPr id="32" name="AutoShape 16"/>
            <p:cNvSpPr>
              <a:spLocks noChangeArrowheads="1"/>
            </p:cNvSpPr>
            <p:nvPr/>
          </p:nvSpPr>
          <p:spPr bwMode="auto">
            <a:xfrm>
              <a:off x="6583363" y="3216275"/>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54864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57200" y="380114"/>
            <a:ext cx="8229600" cy="762886"/>
          </a:xfrm>
        </p:spPr>
        <p:txBody>
          <a:bodyPr/>
          <a:lstStyle/>
          <a:p>
            <a:pPr eaLnBrk="1" hangingPunct="1"/>
            <a:r>
              <a:rPr lang="en-US" dirty="0" smtClean="0"/>
              <a:t>Changes in Bond Value over Time</a:t>
            </a:r>
          </a:p>
        </p:txBody>
      </p:sp>
      <p:sp>
        <p:nvSpPr>
          <p:cNvPr id="21507" name="Rectangle 5"/>
          <p:cNvSpPr>
            <a:spLocks noGrp="1" noChangeArrowheads="1"/>
          </p:cNvSpPr>
          <p:nvPr>
            <p:ph sz="quarter" idx="1"/>
          </p:nvPr>
        </p:nvSpPr>
        <p:spPr>
          <a:xfrm>
            <a:off x="612775" y="1600200"/>
            <a:ext cx="7616825" cy="4495800"/>
          </a:xfrm>
        </p:spPr>
        <p:txBody>
          <a:bodyPr/>
          <a:lstStyle/>
          <a:p>
            <a:pPr eaLnBrk="1" hangingPunct="1">
              <a:defRPr/>
            </a:pPr>
            <a:r>
              <a:rPr lang="en-US" dirty="0" smtClean="0"/>
              <a:t>What would happen to the value of these three bonds if the required rate of return remained at 10%?</a:t>
            </a:r>
          </a:p>
        </p:txBody>
      </p:sp>
      <p:sp>
        <p:nvSpPr>
          <p:cNvPr id="31" name="Slide Number Placeholder 30"/>
          <p:cNvSpPr>
            <a:spLocks noGrp="1"/>
          </p:cNvSpPr>
          <p:nvPr>
            <p:ph type="sldNum" sz="quarter" idx="10"/>
          </p:nvPr>
        </p:nvSpPr>
        <p:spPr/>
        <p:txBody>
          <a:bodyPr/>
          <a:lstStyle/>
          <a:p>
            <a:pPr>
              <a:defRPr/>
            </a:pPr>
            <a:r>
              <a:rPr lang="en-US"/>
              <a:t>7-</a:t>
            </a:r>
            <a:fld id="{58258C75-FF06-4E91-85C4-51FC043F4956}" type="slidenum">
              <a:rPr lang="en-US"/>
              <a:pPr>
                <a:defRPr/>
              </a:pPr>
              <a:t>15</a:t>
            </a:fld>
            <a:endParaRPr lang="en-US"/>
          </a:p>
        </p:txBody>
      </p:sp>
      <p:grpSp>
        <p:nvGrpSpPr>
          <p:cNvPr id="24581" name="Group 30"/>
          <p:cNvGrpSpPr>
            <a:grpSpLocks/>
          </p:cNvGrpSpPr>
          <p:nvPr/>
        </p:nvGrpSpPr>
        <p:grpSpPr bwMode="auto">
          <a:xfrm>
            <a:off x="309436" y="2709863"/>
            <a:ext cx="8404352" cy="3588452"/>
            <a:chOff x="357482" y="2667942"/>
            <a:chExt cx="8414036" cy="3710149"/>
          </a:xfrm>
        </p:grpSpPr>
        <p:sp>
          <p:nvSpPr>
            <p:cNvPr id="21508" name="Line 9"/>
            <p:cNvSpPr>
              <a:spLocks noChangeShapeType="1"/>
            </p:cNvSpPr>
            <p:nvPr/>
          </p:nvSpPr>
          <p:spPr bwMode="auto">
            <a:xfrm>
              <a:off x="1192006" y="4370009"/>
              <a:ext cx="6401818" cy="4925"/>
            </a:xfrm>
            <a:prstGeom prst="line">
              <a:avLst/>
            </a:prstGeom>
            <a:noFill/>
            <a:ln w="508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09" name="Line 8"/>
            <p:cNvSpPr>
              <a:spLocks noChangeShapeType="1"/>
            </p:cNvSpPr>
            <p:nvPr/>
          </p:nvSpPr>
          <p:spPr bwMode="auto">
            <a:xfrm>
              <a:off x="1188828" y="5827516"/>
              <a:ext cx="6080774" cy="0"/>
            </a:xfrm>
            <a:prstGeom prst="line">
              <a:avLst/>
            </a:prstGeom>
            <a:noFill/>
            <a:ln w="508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0" name="Arc 10"/>
            <p:cNvSpPr>
              <a:spLocks/>
            </p:cNvSpPr>
            <p:nvPr/>
          </p:nvSpPr>
          <p:spPr bwMode="auto">
            <a:xfrm>
              <a:off x="1187239" y="4370009"/>
              <a:ext cx="6403407" cy="848572"/>
            </a:xfrm>
            <a:custGeom>
              <a:avLst/>
              <a:gdLst>
                <a:gd name="T0" fmla="*/ 6400800 w 21600"/>
                <a:gd name="T1" fmla="*/ 824 h 21600"/>
                <a:gd name="T2" fmla="*/ 0 w 21600"/>
                <a:gd name="T3" fmla="*/ 847725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99" y="20"/>
                  </a:moveTo>
                  <a:cubicBezTo>
                    <a:pt x="21588" y="11942"/>
                    <a:pt x="11921" y="21599"/>
                    <a:pt x="0" y="21600"/>
                  </a:cubicBezTo>
                </a:path>
                <a:path w="21600" h="21600" stroke="0" extrusionOk="0">
                  <a:moveTo>
                    <a:pt x="21599" y="20"/>
                  </a:moveTo>
                  <a:cubicBezTo>
                    <a:pt x="21588" y="11942"/>
                    <a:pt x="11921" y="21599"/>
                    <a:pt x="0" y="21600"/>
                  </a:cubicBezTo>
                  <a:lnTo>
                    <a:pt x="0" y="0"/>
                  </a:lnTo>
                  <a:close/>
                </a:path>
              </a:pathLst>
            </a:custGeom>
            <a:noFill/>
            <a:ln w="50800" cap="rnd">
              <a:solidFill>
                <a:schemeClr val="tx2"/>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1" name="Rectangle 17"/>
            <p:cNvSpPr>
              <a:spLocks noChangeArrowheads="1"/>
            </p:cNvSpPr>
            <p:nvPr/>
          </p:nvSpPr>
          <p:spPr bwMode="auto">
            <a:xfrm>
              <a:off x="7279137" y="5464780"/>
              <a:ext cx="1492381" cy="725471"/>
            </a:xfrm>
            <a:prstGeom prst="rect">
              <a:avLst/>
            </a:prstGeom>
            <a:noFill/>
            <a:ln w="9525">
              <a:noFill/>
              <a:miter lim="800000"/>
              <a:headEnd/>
              <a:tailEnd/>
            </a:ln>
          </p:spPr>
          <p:txBody>
            <a:bodyPr wrap="none" lIns="92075" tIns="46038" rIns="92075" bIns="46038">
              <a:spAutoFit/>
            </a:bodyPr>
            <a:lstStyle/>
            <a:p>
              <a:pPr algn="ctr">
                <a:lnSpc>
                  <a:spcPct val="90000"/>
                </a:lnSpc>
                <a:defRPr/>
              </a:pPr>
              <a:r>
                <a:rPr lang="en-US" sz="2200" dirty="0">
                  <a:latin typeface="Arial" panose="020B0604020202020204" pitchFamily="34" charset="0"/>
                  <a:cs typeface="Arial" panose="020B0604020202020204" pitchFamily="34" charset="0"/>
                </a:rPr>
                <a:t>Years </a:t>
              </a:r>
            </a:p>
            <a:p>
              <a:pPr algn="ctr">
                <a:lnSpc>
                  <a:spcPct val="90000"/>
                </a:lnSpc>
                <a:defRPr/>
              </a:pPr>
              <a:r>
                <a:rPr lang="en-US" sz="2200" dirty="0">
                  <a:latin typeface="Arial" panose="020B0604020202020204" pitchFamily="34" charset="0"/>
                  <a:cs typeface="Arial" panose="020B0604020202020204" pitchFamily="34" charset="0"/>
                </a:rPr>
                <a:t>to Maturity</a:t>
              </a:r>
            </a:p>
          </p:txBody>
        </p:sp>
        <p:sp>
          <p:nvSpPr>
            <p:cNvPr id="21512" name="Rectangle 18"/>
            <p:cNvSpPr>
              <a:spLocks noChangeArrowheads="1"/>
            </p:cNvSpPr>
            <p:nvPr/>
          </p:nvSpPr>
          <p:spPr bwMode="auto">
            <a:xfrm>
              <a:off x="357482" y="3227638"/>
              <a:ext cx="828167" cy="2323628"/>
            </a:xfrm>
            <a:prstGeom prst="rect">
              <a:avLst/>
            </a:prstGeom>
            <a:noFill/>
            <a:ln w="9525">
              <a:noFill/>
              <a:miter lim="800000"/>
              <a:headEnd/>
              <a:tailEnd/>
            </a:ln>
          </p:spPr>
          <p:txBody>
            <a:bodyPr wrap="none" lIns="92075" tIns="46038" rIns="92075" bIns="46038">
              <a:spAutoFit/>
            </a:bodyPr>
            <a:lstStyle/>
            <a:p>
              <a:pPr algn="r">
                <a:lnSpc>
                  <a:spcPct val="110000"/>
                </a:lnSpc>
                <a:spcAft>
                  <a:spcPts val="600"/>
                </a:spcAft>
                <a:defRPr/>
              </a:pPr>
              <a:r>
                <a:rPr lang="en-US" sz="2000" dirty="0">
                  <a:solidFill>
                    <a:schemeClr val="accent3">
                      <a:lumMod val="75000"/>
                    </a:schemeClr>
                  </a:solidFill>
                  <a:latin typeface="Arial" panose="020B0604020202020204" pitchFamily="34" charset="0"/>
                  <a:cs typeface="Arial" panose="020B0604020202020204" pitchFamily="34" charset="0"/>
                </a:rPr>
                <a:t>1,184</a:t>
              </a:r>
            </a:p>
            <a:p>
              <a:pPr algn="r">
                <a:lnSpc>
                  <a:spcPct val="110000"/>
                </a:lnSpc>
                <a:spcAft>
                  <a:spcPts val="600"/>
                </a:spcAft>
                <a:defRPr/>
              </a:pPr>
              <a:endParaRPr lang="en-US" sz="2000" dirty="0">
                <a:solidFill>
                  <a:schemeClr val="hlink"/>
                </a:solidFill>
                <a:latin typeface="Arial" panose="020B0604020202020204" pitchFamily="34" charset="0"/>
                <a:cs typeface="Arial" panose="020B0604020202020204" pitchFamily="34" charset="0"/>
              </a:endParaRPr>
            </a:p>
            <a:p>
              <a:pPr algn="r">
                <a:lnSpc>
                  <a:spcPct val="135000"/>
                </a:lnSpc>
                <a:spcAft>
                  <a:spcPts val="600"/>
                </a:spcAft>
                <a:defRPr/>
              </a:pPr>
              <a:r>
                <a:rPr lang="en-US" sz="2000" dirty="0">
                  <a:latin typeface="Arial" panose="020B0604020202020204" pitchFamily="34" charset="0"/>
                  <a:cs typeface="Arial" panose="020B0604020202020204" pitchFamily="34" charset="0"/>
                </a:rPr>
                <a:t>1,000</a:t>
              </a:r>
            </a:p>
            <a:p>
              <a:pPr algn="r">
                <a:lnSpc>
                  <a:spcPct val="135000"/>
                </a:lnSpc>
                <a:spcAft>
                  <a:spcPts val="600"/>
                </a:spcAft>
                <a:defRPr/>
              </a:pPr>
              <a:endParaRPr lang="en-US" sz="2000" dirty="0">
                <a:solidFill>
                  <a:schemeClr val="folHlink"/>
                </a:solidFill>
                <a:latin typeface="Arial" panose="020B0604020202020204" pitchFamily="34" charset="0"/>
                <a:cs typeface="Arial" panose="020B0604020202020204" pitchFamily="34" charset="0"/>
              </a:endParaRPr>
            </a:p>
            <a:p>
              <a:pPr algn="r">
                <a:lnSpc>
                  <a:spcPct val="110000"/>
                </a:lnSpc>
                <a:spcAft>
                  <a:spcPts val="600"/>
                </a:spcAft>
                <a:defRPr/>
              </a:pPr>
              <a:r>
                <a:rPr lang="en-US" sz="2000" dirty="0">
                  <a:solidFill>
                    <a:schemeClr val="tx2"/>
                  </a:solidFill>
                  <a:latin typeface="Arial" panose="020B0604020202020204" pitchFamily="34" charset="0"/>
                  <a:cs typeface="Arial" panose="020B0604020202020204" pitchFamily="34" charset="0"/>
                </a:rPr>
                <a:t>816</a:t>
              </a:r>
            </a:p>
          </p:txBody>
        </p:sp>
        <p:sp>
          <p:nvSpPr>
            <p:cNvPr id="21513" name="Line 23"/>
            <p:cNvSpPr>
              <a:spLocks noChangeShapeType="1"/>
            </p:cNvSpPr>
            <p:nvPr/>
          </p:nvSpPr>
          <p:spPr bwMode="auto">
            <a:xfrm>
              <a:off x="2409433"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4" name="Line 24"/>
            <p:cNvSpPr>
              <a:spLocks noChangeShapeType="1"/>
            </p:cNvSpPr>
            <p:nvPr/>
          </p:nvSpPr>
          <p:spPr bwMode="auto">
            <a:xfrm>
              <a:off x="4237161"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5" name="Line 25"/>
            <p:cNvSpPr>
              <a:spLocks noChangeShapeType="1"/>
            </p:cNvSpPr>
            <p:nvPr/>
          </p:nvSpPr>
          <p:spPr bwMode="auto">
            <a:xfrm>
              <a:off x="5456177"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6" name="Line 26"/>
            <p:cNvSpPr>
              <a:spLocks noChangeShapeType="1"/>
            </p:cNvSpPr>
            <p:nvPr/>
          </p:nvSpPr>
          <p:spPr bwMode="auto">
            <a:xfrm>
              <a:off x="7285495"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7" name="Line 27"/>
            <p:cNvSpPr>
              <a:spLocks noChangeShapeType="1"/>
            </p:cNvSpPr>
            <p:nvPr/>
          </p:nvSpPr>
          <p:spPr bwMode="auto">
            <a:xfrm>
              <a:off x="6675192"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18" name="Rectangle 28"/>
            <p:cNvSpPr>
              <a:spLocks noChangeArrowheads="1"/>
            </p:cNvSpPr>
            <p:nvPr/>
          </p:nvSpPr>
          <p:spPr bwMode="auto">
            <a:xfrm>
              <a:off x="964733" y="5963748"/>
              <a:ext cx="471826" cy="414343"/>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10</a:t>
              </a:r>
            </a:p>
          </p:txBody>
        </p:sp>
        <p:sp>
          <p:nvSpPr>
            <p:cNvPr id="21519" name="Rectangle 29"/>
            <p:cNvSpPr>
              <a:spLocks noChangeArrowheads="1"/>
            </p:cNvSpPr>
            <p:nvPr/>
          </p:nvSpPr>
          <p:spPr bwMode="auto">
            <a:xfrm>
              <a:off x="5972709" y="3380282"/>
              <a:ext cx="2124822" cy="414343"/>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3">
                      <a:lumMod val="75000"/>
                    </a:schemeClr>
                  </a:solidFill>
                  <a:latin typeface="Arial" panose="020B0604020202020204" pitchFamily="34" charset="0"/>
                  <a:cs typeface="Arial" panose="020B0604020202020204" pitchFamily="34" charset="0"/>
                </a:rPr>
                <a:t>13% coupon rate</a:t>
              </a:r>
            </a:p>
          </p:txBody>
        </p:sp>
        <p:sp>
          <p:nvSpPr>
            <p:cNvPr id="21520" name="Rectangle 30"/>
            <p:cNvSpPr>
              <a:spLocks noChangeArrowheads="1"/>
            </p:cNvSpPr>
            <p:nvPr/>
          </p:nvSpPr>
          <p:spPr bwMode="auto">
            <a:xfrm>
              <a:off x="5972709" y="5056088"/>
              <a:ext cx="1981990" cy="414343"/>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tx2"/>
                  </a:solidFill>
                  <a:latin typeface="Arial" panose="020B0604020202020204" pitchFamily="34" charset="0"/>
                  <a:cs typeface="Arial" panose="020B0604020202020204" pitchFamily="34" charset="0"/>
                </a:rPr>
                <a:t>7% coupon rate</a:t>
              </a:r>
            </a:p>
          </p:txBody>
        </p:sp>
        <p:sp>
          <p:nvSpPr>
            <p:cNvPr id="21521" name="Arc 32"/>
            <p:cNvSpPr>
              <a:spLocks/>
            </p:cNvSpPr>
            <p:nvPr/>
          </p:nvSpPr>
          <p:spPr bwMode="auto">
            <a:xfrm>
              <a:off x="1171346" y="3455784"/>
              <a:ext cx="6420890" cy="914225"/>
            </a:xfrm>
            <a:custGeom>
              <a:avLst/>
              <a:gdLst>
                <a:gd name="T0" fmla="*/ 6240 w 21600"/>
                <a:gd name="T1" fmla="*/ 0 h 21600"/>
                <a:gd name="T2" fmla="*/ 6418263 w 21600"/>
                <a:gd name="T3" fmla="*/ 914400 h 21600"/>
                <a:gd name="T4" fmla="*/ 0 w 21600"/>
                <a:gd name="T5" fmla="*/ 914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0" y="0"/>
                  </a:moveTo>
                  <a:cubicBezTo>
                    <a:pt x="11942" y="11"/>
                    <a:pt x="21600" y="9678"/>
                    <a:pt x="21600" y="21600"/>
                  </a:cubicBezTo>
                </a:path>
                <a:path w="21600" h="21600" stroke="0" extrusionOk="0">
                  <a:moveTo>
                    <a:pt x="20" y="0"/>
                  </a:moveTo>
                  <a:cubicBezTo>
                    <a:pt x="11942" y="11"/>
                    <a:pt x="21600" y="9678"/>
                    <a:pt x="21600" y="21600"/>
                  </a:cubicBezTo>
                  <a:lnTo>
                    <a:pt x="0" y="21600"/>
                  </a:lnTo>
                  <a:close/>
                </a:path>
              </a:pathLst>
            </a:custGeom>
            <a:noFill/>
            <a:ln w="50800" cap="rnd">
              <a:solidFill>
                <a:schemeClr val="accent3">
                  <a:lumMod val="75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22" name="Rectangle 31"/>
            <p:cNvSpPr>
              <a:spLocks noChangeArrowheads="1"/>
            </p:cNvSpPr>
            <p:nvPr/>
          </p:nvSpPr>
          <p:spPr bwMode="auto">
            <a:xfrm>
              <a:off x="2466649" y="3989218"/>
              <a:ext cx="2124822" cy="414343"/>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10% coupon rate</a:t>
              </a:r>
            </a:p>
          </p:txBody>
        </p:sp>
        <p:sp>
          <p:nvSpPr>
            <p:cNvPr id="21523" name="Line 7"/>
            <p:cNvSpPr>
              <a:spLocks noChangeShapeType="1"/>
            </p:cNvSpPr>
            <p:nvPr/>
          </p:nvSpPr>
          <p:spPr bwMode="auto">
            <a:xfrm>
              <a:off x="1187239" y="3074994"/>
              <a:ext cx="0" cy="2752523"/>
            </a:xfrm>
            <a:prstGeom prst="line">
              <a:avLst/>
            </a:prstGeom>
            <a:noFill/>
            <a:ln w="508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1524" name="Rectangle 34"/>
            <p:cNvSpPr>
              <a:spLocks noChangeArrowheads="1"/>
            </p:cNvSpPr>
            <p:nvPr/>
          </p:nvSpPr>
          <p:spPr bwMode="auto">
            <a:xfrm>
              <a:off x="942453" y="2667942"/>
              <a:ext cx="499108" cy="446164"/>
            </a:xfrm>
            <a:prstGeom prst="rect">
              <a:avLst/>
            </a:prstGeom>
            <a:noFill/>
            <a:ln w="9525">
              <a:noFill/>
              <a:miter lim="800000"/>
              <a:headEnd/>
              <a:tailEnd/>
            </a:ln>
          </p:spPr>
          <p:txBody>
            <a:bodyPr wrap="none" lIns="92075" tIns="46038" rIns="92075" bIns="46038">
              <a:spAutoFit/>
            </a:bodyPr>
            <a:lstStyle/>
            <a:p>
              <a:pPr algn="ctr">
                <a:defRPr/>
              </a:pPr>
              <a:r>
                <a:rPr lang="en-US" sz="2200" dirty="0">
                  <a:latin typeface="Arial" panose="020B0604020202020204" pitchFamily="34" charset="0"/>
                  <a:cs typeface="Arial" panose="020B0604020202020204" pitchFamily="34" charset="0"/>
                </a:rPr>
                <a:t>V</a:t>
              </a:r>
              <a:r>
                <a:rPr lang="en-US" sz="2200" baseline="-25000" dirty="0">
                  <a:latin typeface="Arial" panose="020B0604020202020204" pitchFamily="34" charset="0"/>
                  <a:cs typeface="Arial" panose="020B0604020202020204" pitchFamily="34" charset="0"/>
                </a:rPr>
                <a:t>B</a:t>
              </a:r>
              <a:endParaRPr lang="en-US" sz="2200" dirty="0">
                <a:latin typeface="Arial" panose="020B0604020202020204" pitchFamily="34" charset="0"/>
                <a:cs typeface="Arial" panose="020B0604020202020204" pitchFamily="34" charset="0"/>
              </a:endParaRPr>
            </a:p>
          </p:txBody>
        </p:sp>
        <p:sp>
          <p:nvSpPr>
            <p:cNvPr id="23" name="Line 23"/>
            <p:cNvSpPr>
              <a:spLocks noChangeShapeType="1"/>
            </p:cNvSpPr>
            <p:nvPr/>
          </p:nvSpPr>
          <p:spPr bwMode="auto">
            <a:xfrm>
              <a:off x="1799130"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4" name="Line 23"/>
            <p:cNvSpPr>
              <a:spLocks noChangeShapeType="1"/>
            </p:cNvSpPr>
            <p:nvPr/>
          </p:nvSpPr>
          <p:spPr bwMode="auto">
            <a:xfrm>
              <a:off x="3018146"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5" name="Line 23"/>
            <p:cNvSpPr>
              <a:spLocks noChangeShapeType="1"/>
            </p:cNvSpPr>
            <p:nvPr/>
          </p:nvSpPr>
          <p:spPr bwMode="auto">
            <a:xfrm>
              <a:off x="3628449"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6" name="Line 23"/>
            <p:cNvSpPr>
              <a:spLocks noChangeShapeType="1"/>
            </p:cNvSpPr>
            <p:nvPr/>
          </p:nvSpPr>
          <p:spPr bwMode="auto">
            <a:xfrm>
              <a:off x="4847464"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7" name="Line 23"/>
            <p:cNvSpPr>
              <a:spLocks noChangeShapeType="1"/>
            </p:cNvSpPr>
            <p:nvPr/>
          </p:nvSpPr>
          <p:spPr bwMode="auto">
            <a:xfrm>
              <a:off x="6066480"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8" name="Line 23"/>
            <p:cNvSpPr>
              <a:spLocks noChangeShapeType="1"/>
            </p:cNvSpPr>
            <p:nvPr/>
          </p:nvSpPr>
          <p:spPr bwMode="auto">
            <a:xfrm>
              <a:off x="1188828" y="5674872"/>
              <a:ext cx="0" cy="305289"/>
            </a:xfrm>
            <a:prstGeom prst="line">
              <a:avLst/>
            </a:prstGeom>
            <a:noFill/>
            <a:ln w="25400">
              <a:solidFill>
                <a:schemeClr val="tx1"/>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29" name="Rectangle 28"/>
            <p:cNvSpPr>
              <a:spLocks noChangeArrowheads="1"/>
            </p:cNvSpPr>
            <p:nvPr/>
          </p:nvSpPr>
          <p:spPr bwMode="auto">
            <a:xfrm>
              <a:off x="4076640" y="5963748"/>
              <a:ext cx="328995" cy="414343"/>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5</a:t>
              </a:r>
            </a:p>
          </p:txBody>
        </p:sp>
        <p:sp>
          <p:nvSpPr>
            <p:cNvPr id="30" name="Rectangle 28"/>
            <p:cNvSpPr>
              <a:spLocks noChangeArrowheads="1"/>
            </p:cNvSpPr>
            <p:nvPr/>
          </p:nvSpPr>
          <p:spPr bwMode="auto">
            <a:xfrm>
              <a:off x="7132919" y="5963748"/>
              <a:ext cx="328995" cy="414343"/>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54864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68300"/>
            <a:ext cx="8229600" cy="774700"/>
          </a:xfrm>
        </p:spPr>
        <p:txBody>
          <a:bodyPr/>
          <a:lstStyle/>
          <a:p>
            <a:pPr eaLnBrk="1" hangingPunct="1"/>
            <a:r>
              <a:rPr lang="en-US" dirty="0" smtClean="0"/>
              <a:t>Bond Values over Time</a:t>
            </a:r>
          </a:p>
        </p:txBody>
      </p:sp>
      <p:sp>
        <p:nvSpPr>
          <p:cNvPr id="8294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At maturity, the value of any bond must equal its par value.</a:t>
            </a:r>
          </a:p>
          <a:p>
            <a:pPr eaLnBrk="1" hangingPunct="1">
              <a:defRPr/>
            </a:pPr>
            <a:r>
              <a:rPr lang="en-US" dirty="0" smtClean="0"/>
              <a:t>If r</a:t>
            </a:r>
            <a:r>
              <a:rPr lang="en-US" baseline="-25000" dirty="0" smtClean="0"/>
              <a:t>d</a:t>
            </a:r>
            <a:r>
              <a:rPr lang="en-US" dirty="0" smtClean="0"/>
              <a:t> remains constant:</a:t>
            </a:r>
          </a:p>
          <a:p>
            <a:pPr lvl="1" eaLnBrk="1" hangingPunct="1">
              <a:defRPr/>
            </a:pPr>
            <a:r>
              <a:rPr lang="en-US" dirty="0" smtClean="0"/>
              <a:t>The value of a premium bond would decrease over time, until it reached $1,000.</a:t>
            </a:r>
          </a:p>
          <a:p>
            <a:pPr lvl="1" eaLnBrk="1" hangingPunct="1">
              <a:defRPr/>
            </a:pPr>
            <a:r>
              <a:rPr lang="en-US" dirty="0" smtClean="0"/>
              <a:t>The value of a discount bond would increase over time, until it reached $1,000.</a:t>
            </a:r>
          </a:p>
          <a:p>
            <a:pPr lvl="1" eaLnBrk="1" hangingPunct="1">
              <a:defRPr/>
            </a:pPr>
            <a:r>
              <a:rPr lang="en-US" dirty="0" smtClean="0"/>
              <a:t>The value of a par bond stays at $1,000.</a:t>
            </a:r>
          </a:p>
        </p:txBody>
      </p:sp>
      <p:sp>
        <p:nvSpPr>
          <p:cNvPr id="6" name="Slide Number Placeholder 5"/>
          <p:cNvSpPr>
            <a:spLocks noGrp="1"/>
          </p:cNvSpPr>
          <p:nvPr>
            <p:ph type="sldNum" sz="quarter" idx="10"/>
          </p:nvPr>
        </p:nvSpPr>
        <p:spPr/>
        <p:txBody>
          <a:bodyPr/>
          <a:lstStyle/>
          <a:p>
            <a:pPr>
              <a:defRPr/>
            </a:pPr>
            <a:r>
              <a:rPr lang="en-US"/>
              <a:t>7-</a:t>
            </a:r>
            <a:fld id="{A4C1DA86-6140-425F-9601-50F93FC53C74}" type="slidenum">
              <a:rPr lang="en-US"/>
              <a:pPr>
                <a:defRPr/>
              </a:pPr>
              <a:t>16</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54864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74650"/>
            <a:ext cx="8229600" cy="768350"/>
          </a:xfrm>
        </p:spPr>
        <p:txBody>
          <a:bodyPr/>
          <a:lstStyle/>
          <a:p>
            <a:pPr eaLnBrk="1" hangingPunct="1"/>
            <a:r>
              <a:rPr lang="en-US" dirty="0" smtClean="0"/>
              <a:t>Solving for the </a:t>
            </a:r>
            <a:r>
              <a:rPr lang="en-US" dirty="0" err="1" smtClean="0"/>
              <a:t>YTM</a:t>
            </a:r>
            <a:endParaRPr lang="en-US" dirty="0" smtClean="0"/>
          </a:p>
        </p:txBody>
      </p:sp>
      <p:sp>
        <p:nvSpPr>
          <p:cNvPr id="38915" name="Rectangle 3"/>
          <p:cNvSpPr>
            <a:spLocks noGrp="1" noChangeArrowheads="1"/>
          </p:cNvSpPr>
          <p:nvPr>
            <p:ph sz="quarter" idx="1"/>
          </p:nvPr>
        </p:nvSpPr>
        <p:spPr>
          <a:xfrm>
            <a:off x="612775" y="1600200"/>
            <a:ext cx="7616825" cy="4495800"/>
          </a:xfrm>
        </p:spPr>
        <p:txBody>
          <a:bodyPr/>
          <a:lstStyle/>
          <a:p>
            <a:pPr eaLnBrk="1" hangingPunct="1">
              <a:spcBef>
                <a:spcPct val="0"/>
              </a:spcBef>
              <a:defRPr/>
            </a:pPr>
            <a:r>
              <a:rPr lang="en-US" dirty="0" smtClean="0"/>
              <a:t>Solving for I/YR, the YTM of this bond is 10.91%.  This bond sells at a discount, because YTM &gt; coupon rate.</a:t>
            </a:r>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buFont typeface="Wingdings" pitchFamily="2" charset="2"/>
              <a:buNone/>
              <a:defRPr/>
            </a:pPr>
            <a:endParaRPr lang="en-US" dirty="0" smtClean="0"/>
          </a:p>
          <a:p>
            <a:pPr eaLnBrk="1" hangingPunct="1">
              <a:spcBef>
                <a:spcPct val="0"/>
              </a:spcBef>
              <a:buFont typeface="Wingdings" pitchFamily="2" charset="2"/>
              <a:buNone/>
              <a:defRPr/>
            </a:pPr>
            <a:r>
              <a:rPr lang="en-US" dirty="0" smtClean="0"/>
              <a:t>Excel:  =RATE(10,90,-887,1000)</a:t>
            </a:r>
          </a:p>
        </p:txBody>
      </p:sp>
      <p:sp>
        <p:nvSpPr>
          <p:cNvPr id="38916"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F5EDF009-3D10-44C4-B6C7-EFE4E8A132B3}" type="slidenum">
              <a:rPr lang="en-US" smtClean="0"/>
              <a:pPr>
                <a:defRPr/>
              </a:pPr>
              <a:t>17</a:t>
            </a:fld>
            <a:endParaRPr lang="en-US" smtClean="0"/>
          </a:p>
        </p:txBody>
      </p:sp>
      <p:grpSp>
        <p:nvGrpSpPr>
          <p:cNvPr id="26629" name="Group 20"/>
          <p:cNvGrpSpPr>
            <a:grpSpLocks/>
          </p:cNvGrpSpPr>
          <p:nvPr/>
        </p:nvGrpSpPr>
        <p:grpSpPr bwMode="auto">
          <a:xfrm>
            <a:off x="1581150" y="3424238"/>
            <a:ext cx="5983288" cy="1420812"/>
            <a:chOff x="1581150" y="3119438"/>
            <a:chExt cx="5983288" cy="1420812"/>
          </a:xfrm>
        </p:grpSpPr>
        <p:sp>
          <p:nvSpPr>
            <p:cNvPr id="2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1" name="AutoShape 5"/>
            <p:cNvSpPr>
              <a:spLocks noChangeArrowheads="1"/>
            </p:cNvSpPr>
            <p:nvPr/>
          </p:nvSpPr>
          <p:spPr bwMode="auto">
            <a:xfrm>
              <a:off x="1733550" y="3216275"/>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2" name="AutoShape 6"/>
            <p:cNvSpPr>
              <a:spLocks noChangeArrowheads="1"/>
            </p:cNvSpPr>
            <p:nvPr/>
          </p:nvSpPr>
          <p:spPr bwMode="auto">
            <a:xfrm>
              <a:off x="1733550" y="4075113"/>
              <a:ext cx="1189038" cy="366712"/>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3" name="AutoShape 7"/>
            <p:cNvSpPr>
              <a:spLocks noChangeArrowheads="1"/>
            </p:cNvSpPr>
            <p:nvPr/>
          </p:nvSpPr>
          <p:spPr bwMode="auto">
            <a:xfrm>
              <a:off x="3141663" y="3644900"/>
              <a:ext cx="639762"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4" name="AutoShape 8"/>
            <p:cNvSpPr>
              <a:spLocks noChangeArrowheads="1"/>
            </p:cNvSpPr>
            <p:nvPr/>
          </p:nvSpPr>
          <p:spPr bwMode="auto">
            <a:xfrm>
              <a:off x="401320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5" name="AutoShape 9"/>
            <p:cNvSpPr>
              <a:spLocks noChangeArrowheads="1"/>
            </p:cNvSpPr>
            <p:nvPr/>
          </p:nvSpPr>
          <p:spPr bwMode="auto">
            <a:xfrm>
              <a:off x="5759450"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6" name="AutoShape 10"/>
            <p:cNvSpPr>
              <a:spLocks noChangeArrowheads="1"/>
            </p:cNvSpPr>
            <p:nvPr/>
          </p:nvSpPr>
          <p:spPr bwMode="auto">
            <a:xfrm>
              <a:off x="4886325" y="3644900"/>
              <a:ext cx="639763"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7" name="AutoShape 11"/>
            <p:cNvSpPr>
              <a:spLocks noChangeArrowheads="1"/>
            </p:cNvSpPr>
            <p:nvPr/>
          </p:nvSpPr>
          <p:spPr bwMode="auto">
            <a:xfrm>
              <a:off x="6630988" y="3644900"/>
              <a:ext cx="641350" cy="366713"/>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8" name="AutoShape 12"/>
            <p:cNvSpPr>
              <a:spLocks noChangeArrowheads="1"/>
            </p:cNvSpPr>
            <p:nvPr/>
          </p:nvSpPr>
          <p:spPr bwMode="auto">
            <a:xfrm>
              <a:off x="3141663" y="3216275"/>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29" name="AutoShape 13"/>
            <p:cNvSpPr>
              <a:spLocks noChangeArrowheads="1"/>
            </p:cNvSpPr>
            <p:nvPr/>
          </p:nvSpPr>
          <p:spPr bwMode="auto">
            <a:xfrm>
              <a:off x="4843463" y="3216275"/>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-887</a:t>
              </a:r>
            </a:p>
          </p:txBody>
        </p:sp>
        <p:sp>
          <p:nvSpPr>
            <p:cNvPr id="30" name="AutoShape 14"/>
            <p:cNvSpPr>
              <a:spLocks noChangeArrowheads="1"/>
            </p:cNvSpPr>
            <p:nvPr/>
          </p:nvSpPr>
          <p:spPr bwMode="auto">
            <a:xfrm>
              <a:off x="5756275" y="3216275"/>
              <a:ext cx="6397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90</a:t>
              </a:r>
            </a:p>
          </p:txBody>
        </p:sp>
        <p:sp>
          <p:nvSpPr>
            <p:cNvPr id="31" name="AutoShape 15"/>
            <p:cNvSpPr>
              <a:spLocks noChangeArrowheads="1"/>
            </p:cNvSpPr>
            <p:nvPr/>
          </p:nvSpPr>
          <p:spPr bwMode="auto">
            <a:xfrm>
              <a:off x="3921125" y="4075113"/>
              <a:ext cx="822325"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10.91</a:t>
              </a:r>
            </a:p>
          </p:txBody>
        </p:sp>
        <p:sp>
          <p:nvSpPr>
            <p:cNvPr id="32" name="AutoShape 16"/>
            <p:cNvSpPr>
              <a:spLocks noChangeArrowheads="1"/>
            </p:cNvSpPr>
            <p:nvPr/>
          </p:nvSpPr>
          <p:spPr bwMode="auto">
            <a:xfrm>
              <a:off x="6583363" y="3216275"/>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73152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74650"/>
            <a:ext cx="8229600" cy="768349"/>
          </a:xfrm>
        </p:spPr>
        <p:txBody>
          <a:bodyPr/>
          <a:lstStyle/>
          <a:p>
            <a:pPr eaLnBrk="1" hangingPunct="1"/>
            <a:r>
              <a:rPr lang="en-US" dirty="0" smtClean="0"/>
              <a:t>Find </a:t>
            </a:r>
            <a:r>
              <a:rPr lang="en-US" dirty="0" err="1" smtClean="0"/>
              <a:t>YTM</a:t>
            </a:r>
            <a:r>
              <a:rPr lang="en-US" dirty="0" smtClean="0"/>
              <a:t> If the Bond Price is $1,134.20</a:t>
            </a:r>
          </a:p>
        </p:txBody>
      </p:sp>
      <p:sp>
        <p:nvSpPr>
          <p:cNvPr id="39939" name="Rectangle 3"/>
          <p:cNvSpPr>
            <a:spLocks noGrp="1" noChangeArrowheads="1"/>
          </p:cNvSpPr>
          <p:nvPr>
            <p:ph sz="quarter" idx="1"/>
          </p:nvPr>
        </p:nvSpPr>
        <p:spPr>
          <a:xfrm>
            <a:off x="612775" y="1600200"/>
            <a:ext cx="7616825" cy="4495800"/>
          </a:xfrm>
        </p:spPr>
        <p:txBody>
          <a:bodyPr/>
          <a:lstStyle/>
          <a:p>
            <a:pPr eaLnBrk="1" hangingPunct="1">
              <a:spcBef>
                <a:spcPct val="0"/>
              </a:spcBef>
              <a:defRPr/>
            </a:pPr>
            <a:r>
              <a:rPr lang="en-US" dirty="0" smtClean="0"/>
              <a:t>Solving for I/YR, the </a:t>
            </a:r>
            <a:r>
              <a:rPr lang="en-US" dirty="0" err="1" smtClean="0"/>
              <a:t>YTM</a:t>
            </a:r>
            <a:r>
              <a:rPr lang="en-US" dirty="0" smtClean="0"/>
              <a:t> of this bond is 7.08%.  This bond sells at a premium, because </a:t>
            </a:r>
            <a:r>
              <a:rPr lang="en-US" dirty="0" err="1" smtClean="0"/>
              <a:t>YTM</a:t>
            </a:r>
            <a:r>
              <a:rPr lang="en-US" dirty="0" smtClean="0"/>
              <a:t> &lt; coupon rate.</a:t>
            </a:r>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buFont typeface="Wingdings" pitchFamily="2" charset="2"/>
              <a:buNone/>
              <a:defRPr/>
            </a:pPr>
            <a:r>
              <a:rPr lang="en-US" dirty="0" smtClean="0"/>
              <a:t>Excel:  =RATE(10,90,-1134.20,1000)</a:t>
            </a:r>
          </a:p>
        </p:txBody>
      </p:sp>
      <p:sp>
        <p:nvSpPr>
          <p:cNvPr id="39940"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33F90182-2A34-46EB-9011-04996FD59D8D}" type="slidenum">
              <a:rPr lang="en-US" smtClean="0"/>
              <a:pPr>
                <a:defRPr/>
              </a:pPr>
              <a:t>18</a:t>
            </a:fld>
            <a:endParaRPr lang="en-US" smtClean="0"/>
          </a:p>
        </p:txBody>
      </p:sp>
      <p:grpSp>
        <p:nvGrpSpPr>
          <p:cNvPr id="27653" name="Group 20"/>
          <p:cNvGrpSpPr>
            <a:grpSpLocks/>
          </p:cNvGrpSpPr>
          <p:nvPr/>
        </p:nvGrpSpPr>
        <p:grpSpPr bwMode="auto">
          <a:xfrm>
            <a:off x="1581150" y="3041650"/>
            <a:ext cx="5983288" cy="1420813"/>
            <a:chOff x="1581150" y="3119438"/>
            <a:chExt cx="5983288" cy="1420812"/>
          </a:xfrm>
        </p:grpSpPr>
        <p:sp>
          <p:nvSpPr>
            <p:cNvPr id="2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1"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2"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3"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4"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5"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6"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7"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8"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sp>
          <p:nvSpPr>
            <p:cNvPr id="29" name="AutoShape 13"/>
            <p:cNvSpPr>
              <a:spLocks noChangeArrowheads="1"/>
            </p:cNvSpPr>
            <p:nvPr/>
          </p:nvSpPr>
          <p:spPr bwMode="auto">
            <a:xfrm>
              <a:off x="4657725" y="3216276"/>
              <a:ext cx="10969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1900" b="1" spc="-40" dirty="0">
                  <a:latin typeface="Arial" panose="020B0604020202020204" pitchFamily="34" charset="0"/>
                  <a:cs typeface="Arial" panose="020B0604020202020204" pitchFamily="34" charset="0"/>
                </a:rPr>
                <a:t>-1134.20</a:t>
              </a:r>
            </a:p>
          </p:txBody>
        </p:sp>
        <p:sp>
          <p:nvSpPr>
            <p:cNvPr id="30" name="AutoShape 14"/>
            <p:cNvSpPr>
              <a:spLocks noChangeArrowheads="1"/>
            </p:cNvSpPr>
            <p:nvPr/>
          </p:nvSpPr>
          <p:spPr bwMode="auto">
            <a:xfrm>
              <a:off x="5767388"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90</a:t>
              </a:r>
            </a:p>
          </p:txBody>
        </p:sp>
        <p:sp>
          <p:nvSpPr>
            <p:cNvPr id="31" name="AutoShape 15"/>
            <p:cNvSpPr>
              <a:spLocks noChangeArrowheads="1"/>
            </p:cNvSpPr>
            <p:nvPr/>
          </p:nvSpPr>
          <p:spPr bwMode="auto">
            <a:xfrm>
              <a:off x="3968750" y="4075112"/>
              <a:ext cx="731838"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7.08</a:t>
              </a:r>
            </a:p>
          </p:txBody>
        </p:sp>
        <p:sp>
          <p:nvSpPr>
            <p:cNvPr id="32" name="AutoShape 16"/>
            <p:cNvSpPr>
              <a:spLocks noChangeArrowheads="1"/>
            </p:cNvSpPr>
            <p:nvPr/>
          </p:nvSpPr>
          <p:spPr bwMode="auto">
            <a:xfrm>
              <a:off x="6583363" y="3216276"/>
              <a:ext cx="731837"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73152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368300"/>
            <a:ext cx="8229600" cy="774700"/>
          </a:xfrm>
        </p:spPr>
        <p:txBody>
          <a:bodyPr/>
          <a:lstStyle/>
          <a:p>
            <a:pPr eaLnBrk="1" hangingPunct="1"/>
            <a:r>
              <a:rPr lang="en-US" dirty="0" smtClean="0"/>
              <a:t>Definitions</a:t>
            </a:r>
          </a:p>
        </p:txBody>
      </p:sp>
      <p:sp>
        <p:nvSpPr>
          <p:cNvPr id="6" name="Slide Number Placeholder 5"/>
          <p:cNvSpPr>
            <a:spLocks noGrp="1"/>
          </p:cNvSpPr>
          <p:nvPr>
            <p:ph type="sldNum" sz="quarter" idx="10"/>
          </p:nvPr>
        </p:nvSpPr>
        <p:spPr/>
        <p:txBody>
          <a:bodyPr/>
          <a:lstStyle/>
          <a:p>
            <a:pPr>
              <a:defRPr/>
            </a:pPr>
            <a:r>
              <a:rPr lang="en-US"/>
              <a:t>7-</a:t>
            </a:r>
            <a:fld id="{CD7CF4C4-D23A-4195-8AA5-3406CAD753C3}" type="slidenum">
              <a:rPr lang="en-US"/>
              <a:pPr>
                <a:defRPr/>
              </a:pPr>
              <a:t>19</a:t>
            </a:fld>
            <a:endParaRPr lang="en-US"/>
          </a:p>
        </p:txBody>
      </p:sp>
      <p:graphicFrame>
        <p:nvGraphicFramePr>
          <p:cNvPr id="147460" name="Object 4"/>
          <p:cNvGraphicFramePr>
            <a:graphicFrameLocks noChangeAspect="1"/>
          </p:cNvGraphicFramePr>
          <p:nvPr>
            <p:extLst>
              <p:ext uri="{D42A27DB-BD31-4B8C-83A1-F6EECF244321}">
                <p14:modId xmlns:p14="http://schemas.microsoft.com/office/powerpoint/2010/main" val="19384017"/>
              </p:ext>
            </p:extLst>
          </p:nvPr>
        </p:nvGraphicFramePr>
        <p:xfrm>
          <a:off x="1143000" y="1936750"/>
          <a:ext cx="6853238" cy="2625725"/>
        </p:xfrm>
        <a:graphic>
          <a:graphicData uri="http://schemas.openxmlformats.org/presentationml/2006/ole">
            <mc:AlternateContent xmlns:mc="http://schemas.openxmlformats.org/markup-compatibility/2006">
              <mc:Choice xmlns:v="urn:schemas-microsoft-com:vml" Requires="v">
                <p:oleObj spid="_x0000_s4106" name="Equation" r:id="rId4" imgW="3416040" imgH="1307880" progId="Equation.3">
                  <p:embed/>
                </p:oleObj>
              </mc:Choice>
              <mc:Fallback>
                <p:oleObj name="Equation" r:id="rId4" imgW="3416040" imgH="1307880" progId="Equation.3">
                  <p:embed/>
                  <p:pic>
                    <p:nvPicPr>
                      <p:cNvPr id="0" name="Object 4"/>
                      <p:cNvPicPr>
                        <a:picLocks noChangeAspect="1" noChangeArrowheads="1"/>
                      </p:cNvPicPr>
                      <p:nvPr/>
                    </p:nvPicPr>
                    <p:blipFill>
                      <a:blip r:embed="rId5"/>
                      <a:srcRect/>
                      <a:stretch>
                        <a:fillRect/>
                      </a:stretch>
                    </p:blipFill>
                    <p:spPr bwMode="auto">
                      <a:xfrm>
                        <a:off x="1143000" y="1936750"/>
                        <a:ext cx="6853238" cy="262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6"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7"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9"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10" action="ppaction://hlinksldjump"/>
                </a:rPr>
                <a:t>MEASURING YIELD</a:t>
              </a:r>
              <a:endParaRPr lang="en-US" sz="1200" dirty="0"/>
            </a:p>
          </p:txBody>
        </p:sp>
      </p:grpSp>
      <p:sp>
        <p:nvSpPr>
          <p:cNvPr id="12" name="Pentagon 11"/>
          <p:cNvSpPr/>
          <p:nvPr/>
        </p:nvSpPr>
        <p:spPr bwMode="auto">
          <a:xfrm>
            <a:off x="0" y="276225"/>
            <a:ext cx="73152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68300"/>
            <a:ext cx="8229600" cy="774700"/>
          </a:xfrm>
        </p:spPr>
        <p:txBody>
          <a:bodyPr/>
          <a:lstStyle/>
          <a:p>
            <a:pPr eaLnBrk="1" hangingPunct="1"/>
            <a:r>
              <a:rPr lang="en-US" dirty="0" smtClean="0"/>
              <a:t>What is a bond?</a:t>
            </a:r>
          </a:p>
        </p:txBody>
      </p:sp>
      <p:sp>
        <p:nvSpPr>
          <p:cNvPr id="614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A long-term debt instrument in which a borrower agrees to make payments of principal and interest, on specific dates, to the holders of the bond.</a:t>
            </a:r>
          </a:p>
        </p:txBody>
      </p:sp>
      <p:sp>
        <p:nvSpPr>
          <p:cNvPr id="6" name="Slide Number Placeholder 5"/>
          <p:cNvSpPr>
            <a:spLocks noGrp="1"/>
          </p:cNvSpPr>
          <p:nvPr>
            <p:ph type="sldNum" sz="quarter" idx="10"/>
          </p:nvPr>
        </p:nvSpPr>
        <p:spPr/>
        <p:txBody>
          <a:bodyPr/>
          <a:lstStyle/>
          <a:p>
            <a:pPr>
              <a:defRPr/>
            </a:pPr>
            <a:r>
              <a:rPr lang="en-US" dirty="0"/>
              <a:t>7-</a:t>
            </a:r>
            <a:fld id="{0EB5136C-9F40-4BC5-BC08-D1F63841A57C}" type="slidenum">
              <a:rPr lang="en-US"/>
              <a:pPr>
                <a:defRPr/>
              </a:pPr>
              <a:t>2</a:t>
            </a:fld>
            <a:endParaRPr lang="en-US" dirty="0"/>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18288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381000"/>
            <a:ext cx="8229600" cy="762000"/>
          </a:xfrm>
        </p:spPr>
        <p:txBody>
          <a:bodyPr>
            <a:normAutofit fontScale="90000"/>
          </a:bodyPr>
          <a:lstStyle/>
          <a:p>
            <a:pPr eaLnBrk="1" hangingPunct="1">
              <a:defRPr/>
            </a:pPr>
            <a:r>
              <a:rPr lang="en-US" dirty="0" smtClean="0"/>
              <a:t>An Example:  </a:t>
            </a:r>
            <a:br>
              <a:rPr lang="en-US" dirty="0" smtClean="0"/>
            </a:br>
            <a:r>
              <a:rPr lang="en-US" dirty="0" smtClean="0"/>
              <a:t>Current and Capital Gains Yields</a:t>
            </a:r>
          </a:p>
        </p:txBody>
      </p:sp>
      <p:sp>
        <p:nvSpPr>
          <p:cNvPr id="10035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Find the current yield and the capital gains yield for a 10-year, 9% annual coupon bond that sells for $887, and has a face value of $1,000.</a:t>
            </a:r>
          </a:p>
          <a:p>
            <a:pPr eaLnBrk="1" hangingPunct="1">
              <a:buFont typeface="Wingdings" pitchFamily="2" charset="2"/>
              <a:buNone/>
              <a:defRPr/>
            </a:pPr>
            <a:endParaRPr lang="en-US" dirty="0" smtClean="0"/>
          </a:p>
          <a:p>
            <a:pPr marL="0" indent="0" eaLnBrk="1" hangingPunct="1">
              <a:buFont typeface="Wingdings" pitchFamily="2" charset="2"/>
              <a:buNone/>
              <a:tabLst>
                <a:tab pos="3657600" algn="r"/>
                <a:tab pos="3770313" algn="l"/>
              </a:tabLst>
              <a:defRPr/>
            </a:pPr>
            <a:r>
              <a:rPr lang="en-US" dirty="0" smtClean="0"/>
              <a:t>	</a:t>
            </a:r>
          </a:p>
        </p:txBody>
      </p:sp>
      <p:sp>
        <p:nvSpPr>
          <p:cNvPr id="6" name="Slide Number Placeholder 5"/>
          <p:cNvSpPr>
            <a:spLocks noGrp="1"/>
          </p:cNvSpPr>
          <p:nvPr>
            <p:ph type="sldNum" sz="quarter" idx="10"/>
          </p:nvPr>
        </p:nvSpPr>
        <p:spPr/>
        <p:txBody>
          <a:bodyPr/>
          <a:lstStyle/>
          <a:p>
            <a:pPr>
              <a:defRPr/>
            </a:pPr>
            <a:r>
              <a:rPr lang="en-US"/>
              <a:t>7-</a:t>
            </a:r>
            <a:fld id="{00DCFCF4-32AB-446B-991C-96F64CEC4C80}" type="slidenum">
              <a:rPr lang="en-US"/>
              <a:pPr>
                <a:defRPr/>
              </a:pPr>
              <a:t>20</a:t>
            </a:fld>
            <a:endParaRPr lang="en-US"/>
          </a:p>
        </p:txBody>
      </p:sp>
      <p:graphicFrame>
        <p:nvGraphicFramePr>
          <p:cNvPr id="147460" name="Object 4"/>
          <p:cNvGraphicFramePr>
            <a:graphicFrameLocks noChangeAspect="1"/>
          </p:cNvGraphicFramePr>
          <p:nvPr>
            <p:extLst>
              <p:ext uri="{D42A27DB-BD31-4B8C-83A1-F6EECF244321}">
                <p14:modId xmlns:p14="http://schemas.microsoft.com/office/powerpoint/2010/main" val="1644859845"/>
              </p:ext>
            </p:extLst>
          </p:nvPr>
        </p:nvGraphicFramePr>
        <p:xfrm>
          <a:off x="2725738" y="3295650"/>
          <a:ext cx="3692525" cy="1035050"/>
        </p:xfrm>
        <a:graphic>
          <a:graphicData uri="http://schemas.openxmlformats.org/presentationml/2006/ole">
            <mc:AlternateContent xmlns:mc="http://schemas.openxmlformats.org/markup-compatibility/2006">
              <mc:Choice xmlns:v="urn:schemas-microsoft-com:vml" Requires="v">
                <p:oleObj spid="_x0000_s5131" name="Equation" r:id="rId4" imgW="1854000" imgH="520560" progId="Equation.3">
                  <p:embed/>
                </p:oleObj>
              </mc:Choice>
              <mc:Fallback>
                <p:oleObj name="Equation" r:id="rId4" imgW="1854000" imgH="520560" progId="Equation.3">
                  <p:embed/>
                  <p:pic>
                    <p:nvPicPr>
                      <p:cNvPr id="0" name="Object 4"/>
                      <p:cNvPicPr>
                        <a:picLocks noChangeAspect="1" noChangeArrowheads="1"/>
                      </p:cNvPicPr>
                      <p:nvPr/>
                    </p:nvPicPr>
                    <p:blipFill>
                      <a:blip r:embed="rId5"/>
                      <a:srcRect/>
                      <a:stretch>
                        <a:fillRect/>
                      </a:stretch>
                    </p:blipFill>
                    <p:spPr bwMode="auto">
                      <a:xfrm>
                        <a:off x="2725738" y="3295650"/>
                        <a:ext cx="3692525" cy="1035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3"/>
          <p:cNvGrpSpPr>
            <a:grpSpLocks/>
          </p:cNvGrpSpPr>
          <p:nvPr/>
        </p:nvGrpSpPr>
        <p:grpSpPr bwMode="auto">
          <a:xfrm>
            <a:off x="0" y="0"/>
            <a:ext cx="9144000" cy="277813"/>
            <a:chOff x="0" y="0"/>
            <a:chExt cx="9144000" cy="277813"/>
          </a:xfrm>
        </p:grpSpPr>
        <p:sp>
          <p:nvSpPr>
            <p:cNvPr id="8" name="TextBox 7"/>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6" action="ppaction://hlinksldjump"/>
                </a:rPr>
                <a:t>INTRO</a:t>
              </a:r>
              <a:endParaRPr lang="en-US" sz="1200" dirty="0">
                <a:solidFill>
                  <a:srgbClr val="7C0019"/>
                </a:solidFill>
              </a:endParaRPr>
            </a:p>
          </p:txBody>
        </p:sp>
        <p:sp>
          <p:nvSpPr>
            <p:cNvPr id="9" name="TextBox 8"/>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7" action="ppaction://hlinksldjump"/>
                </a:rPr>
                <a:t>KEY FEATURES</a:t>
              </a:r>
              <a:endParaRPr lang="en-US" sz="1200" spc="-100" dirty="0">
                <a:solidFill>
                  <a:srgbClr val="7C0019"/>
                </a:solidFill>
              </a:endParaRPr>
            </a:p>
          </p:txBody>
        </p:sp>
        <p:sp>
          <p:nvSpPr>
            <p:cNvPr id="10" name="TextBox 9"/>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ASSESSING RISK</a:t>
              </a:r>
              <a:endParaRPr lang="en-US" sz="1200" dirty="0"/>
            </a:p>
          </p:txBody>
        </p:sp>
        <p:sp>
          <p:nvSpPr>
            <p:cNvPr id="11" name="TextBox 10"/>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9" action="ppaction://hlinksldjump"/>
                </a:rPr>
                <a:t>BOND VALUATION</a:t>
              </a:r>
              <a:endParaRPr lang="en-US" sz="1200" dirty="0"/>
            </a:p>
          </p:txBody>
        </p:sp>
        <p:sp>
          <p:nvSpPr>
            <p:cNvPr id="12" name="TextBox 11"/>
            <p:cNvSpPr txBox="1"/>
            <p:nvPr/>
          </p:nvSpPr>
          <p:spPr bwMode="auto">
            <a:xfrm>
              <a:off x="54864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10" action="ppaction://hlinksldjump"/>
                </a:rPr>
                <a:t>MEASURING YIELD</a:t>
              </a:r>
              <a:endParaRPr lang="en-US" sz="1200" dirty="0"/>
            </a:p>
          </p:txBody>
        </p:sp>
      </p:grpSp>
      <p:sp>
        <p:nvSpPr>
          <p:cNvPr id="13" name="Pentagon 12"/>
          <p:cNvSpPr/>
          <p:nvPr/>
        </p:nvSpPr>
        <p:spPr bwMode="auto">
          <a:xfrm>
            <a:off x="0" y="276225"/>
            <a:ext cx="73152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1000" fill="hold"/>
                                        <p:tgtEl>
                                          <p:spTgt spid="13"/>
                                        </p:tgtEl>
                                        <p:attrNameLst>
                                          <p:attrName>ppt_x</p:attrName>
                                        </p:attrNameLst>
                                      </p:cBhvr>
                                      <p:tavLst>
                                        <p:tav tm="0">
                                          <p:val>
                                            <p:strVal val="0-#ppt_w/2"/>
                                          </p:val>
                                        </p:tav>
                                        <p:tav tm="100000">
                                          <p:val>
                                            <p:strVal val="#ppt_x"/>
                                          </p:val>
                                        </p:tav>
                                      </p:tavLst>
                                    </p:anim>
                                    <p:anim calcmode="lin" valueType="num">
                                      <p:cBhvr additive="base">
                                        <p:cTn id="13"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68300"/>
            <a:ext cx="8229600" cy="774700"/>
          </a:xfrm>
        </p:spPr>
        <p:txBody>
          <a:bodyPr/>
          <a:lstStyle/>
          <a:p>
            <a:pPr eaLnBrk="1" hangingPunct="1"/>
            <a:r>
              <a:rPr lang="en-US" dirty="0" smtClean="0"/>
              <a:t>What is reinvestment risk?</a:t>
            </a:r>
          </a:p>
        </p:txBody>
      </p:sp>
      <p:sp>
        <p:nvSpPr>
          <p:cNvPr id="11878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Reinvestment risk is the concern that r</a:t>
            </a:r>
            <a:r>
              <a:rPr lang="en-US" baseline="-25000" dirty="0" smtClean="0"/>
              <a:t>d</a:t>
            </a:r>
            <a:r>
              <a:rPr lang="en-US" dirty="0" smtClean="0"/>
              <a:t> will fall, and future CFs will have to be reinvested at lower rates, hence reducing income.</a:t>
            </a:r>
          </a:p>
          <a:p>
            <a:pPr indent="4763" eaLnBrk="1" hangingPunct="1">
              <a:lnSpc>
                <a:spcPct val="100000"/>
              </a:lnSpc>
              <a:buFont typeface="Wingdings" pitchFamily="2" charset="2"/>
              <a:buNone/>
              <a:defRPr/>
            </a:pPr>
            <a:endParaRPr lang="en-US" dirty="0" smtClean="0"/>
          </a:p>
          <a:p>
            <a:pPr indent="4763" eaLnBrk="1" hangingPunct="1">
              <a:lnSpc>
                <a:spcPct val="100000"/>
              </a:lnSpc>
              <a:buFont typeface="Wingdings" pitchFamily="2" charset="2"/>
              <a:buNone/>
              <a:defRPr/>
            </a:pPr>
            <a:r>
              <a:rPr lang="en-US" i="1" dirty="0" smtClean="0"/>
              <a:t>EXAMPLE:  Suppose you just won $500,000 playing the lottery.  You intend to invest the money and live off the interest.</a:t>
            </a:r>
            <a:endParaRPr lang="en-US" dirty="0" smtClean="0"/>
          </a:p>
        </p:txBody>
      </p:sp>
      <p:sp>
        <p:nvSpPr>
          <p:cNvPr id="6" name="Slide Number Placeholder 5"/>
          <p:cNvSpPr>
            <a:spLocks noGrp="1"/>
          </p:cNvSpPr>
          <p:nvPr>
            <p:ph type="sldNum" sz="quarter" idx="10"/>
          </p:nvPr>
        </p:nvSpPr>
        <p:spPr/>
        <p:txBody>
          <a:bodyPr/>
          <a:lstStyle/>
          <a:p>
            <a:pPr>
              <a:defRPr/>
            </a:pPr>
            <a:r>
              <a:rPr lang="en-US"/>
              <a:t>7-</a:t>
            </a:r>
            <a:fld id="{DF5A7BDF-0925-4CE0-80D7-4361F1CA53B1}" type="slidenum">
              <a:rPr lang="en-US"/>
              <a:pPr>
                <a:defRPr/>
              </a:pPr>
              <a:t>21</a:t>
            </a:fld>
            <a:endParaRPr lang="en-US"/>
          </a:p>
        </p:txBody>
      </p:sp>
      <p:grpSp>
        <p:nvGrpSpPr>
          <p:cNvPr id="2" name="Group 13"/>
          <p:cNvGrpSpPr>
            <a:grpSpLocks/>
          </p:cNvGrpSpPr>
          <p:nvPr/>
        </p:nvGrpSpPr>
        <p:grpSpPr bwMode="auto">
          <a:xfrm>
            <a:off x="0" y="0"/>
            <a:ext cx="9144000" cy="277813"/>
            <a:chOff x="0" y="0"/>
            <a:chExt cx="9144000" cy="277813"/>
          </a:xfrm>
        </p:grpSpPr>
        <p:sp>
          <p:nvSpPr>
            <p:cNvPr id="14" name="TextBox 13"/>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15" name="TextBox 14"/>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16" name="TextBox 15"/>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7" name="TextBox 16"/>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8" name="TextBox 17"/>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9" name="Pentagon 18"/>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1000" fill="hold"/>
                                        <p:tgtEl>
                                          <p:spTgt spid="19"/>
                                        </p:tgtEl>
                                        <p:attrNameLst>
                                          <p:attrName>ppt_x</p:attrName>
                                        </p:attrNameLst>
                                      </p:cBhvr>
                                      <p:tavLst>
                                        <p:tav tm="0">
                                          <p:val>
                                            <p:strVal val="0-#ppt_w/2"/>
                                          </p:val>
                                        </p:tav>
                                        <p:tav tm="100000">
                                          <p:val>
                                            <p:strVal val="#ppt_x"/>
                                          </p:val>
                                        </p:tav>
                                      </p:tavLst>
                                    </p:anim>
                                    <p:anim calcmode="lin" valueType="num">
                                      <p:cBhvr additive="base">
                                        <p:cTn id="13"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68300"/>
            <a:ext cx="8229600" cy="774699"/>
          </a:xfrm>
        </p:spPr>
        <p:txBody>
          <a:bodyPr/>
          <a:lstStyle/>
          <a:p>
            <a:pPr eaLnBrk="1" hangingPunct="1"/>
            <a:r>
              <a:rPr lang="en-US" dirty="0" smtClean="0"/>
              <a:t>Reinvestment Risk Example</a:t>
            </a:r>
          </a:p>
        </p:txBody>
      </p:sp>
      <p:sp>
        <p:nvSpPr>
          <p:cNvPr id="119811" name="Rectangle 3"/>
          <p:cNvSpPr>
            <a:spLocks noGrp="1" noChangeArrowheads="1"/>
          </p:cNvSpPr>
          <p:nvPr>
            <p:ph sz="quarter" idx="1"/>
          </p:nvPr>
        </p:nvSpPr>
        <p:spPr>
          <a:xfrm>
            <a:off x="612775" y="1600200"/>
            <a:ext cx="7616825" cy="4495800"/>
          </a:xfrm>
        </p:spPr>
        <p:txBody>
          <a:bodyPr/>
          <a:lstStyle/>
          <a:p>
            <a:pPr eaLnBrk="1" hangingPunct="1">
              <a:lnSpc>
                <a:spcPct val="85000"/>
              </a:lnSpc>
              <a:spcAft>
                <a:spcPts val="600"/>
              </a:spcAft>
              <a:defRPr/>
            </a:pPr>
            <a:r>
              <a:rPr lang="en-US" dirty="0" smtClean="0"/>
              <a:t>You may invest in either a 10-year bond or a series of ten 1-year bonds.  Both 10-year and 1-year bonds currently yield 10%.</a:t>
            </a:r>
          </a:p>
          <a:p>
            <a:pPr eaLnBrk="1" hangingPunct="1">
              <a:lnSpc>
                <a:spcPct val="85000"/>
              </a:lnSpc>
              <a:spcAft>
                <a:spcPts val="600"/>
              </a:spcAft>
              <a:defRPr/>
            </a:pPr>
            <a:r>
              <a:rPr lang="en-US" dirty="0" smtClean="0"/>
              <a:t>If you choose the 1-year bond strategy:</a:t>
            </a:r>
          </a:p>
          <a:p>
            <a:pPr lvl="1" eaLnBrk="1" hangingPunct="1">
              <a:lnSpc>
                <a:spcPct val="85000"/>
              </a:lnSpc>
              <a:spcAft>
                <a:spcPts val="600"/>
              </a:spcAft>
              <a:defRPr/>
            </a:pPr>
            <a:r>
              <a:rPr lang="en-US" dirty="0" smtClean="0"/>
              <a:t>After Year 1, you receive $50,000 in income and have $500,000 to reinvest.  But, if 1-year rates fall to 3%, your annual income would fall to $15,000.</a:t>
            </a:r>
          </a:p>
          <a:p>
            <a:pPr eaLnBrk="1" hangingPunct="1">
              <a:lnSpc>
                <a:spcPct val="85000"/>
              </a:lnSpc>
              <a:spcAft>
                <a:spcPts val="600"/>
              </a:spcAft>
              <a:defRPr/>
            </a:pPr>
            <a:r>
              <a:rPr lang="en-US" dirty="0" smtClean="0"/>
              <a:t>If you choose the 10-year bond strategy:</a:t>
            </a:r>
          </a:p>
          <a:p>
            <a:pPr lvl="1" eaLnBrk="1" hangingPunct="1">
              <a:lnSpc>
                <a:spcPct val="85000"/>
              </a:lnSpc>
              <a:spcAft>
                <a:spcPts val="600"/>
              </a:spcAft>
              <a:defRPr/>
            </a:pPr>
            <a:r>
              <a:rPr lang="en-US" dirty="0" smtClean="0"/>
              <a:t>You can lock in a 10% interest rate, and $50,000 annual income for 10 years, assuming the bond is not callable.</a:t>
            </a:r>
          </a:p>
        </p:txBody>
      </p:sp>
      <p:sp>
        <p:nvSpPr>
          <p:cNvPr id="6" name="Slide Number Placeholder 5"/>
          <p:cNvSpPr>
            <a:spLocks noGrp="1"/>
          </p:cNvSpPr>
          <p:nvPr>
            <p:ph type="sldNum" sz="quarter" idx="10"/>
          </p:nvPr>
        </p:nvSpPr>
        <p:spPr/>
        <p:txBody>
          <a:bodyPr/>
          <a:lstStyle/>
          <a:p>
            <a:pPr>
              <a:defRPr/>
            </a:pPr>
            <a:r>
              <a:rPr lang="en-US"/>
              <a:t>7-</a:t>
            </a:r>
            <a:fld id="{90DA1E98-8051-45CF-AE52-7A07848FA1F8}" type="slidenum">
              <a:rPr lang="en-US"/>
              <a:pPr>
                <a:defRPr/>
              </a:pPr>
              <a:t>22</a:t>
            </a:fld>
            <a:endParaRPr lang="en-US"/>
          </a:p>
        </p:txBody>
      </p:sp>
      <p:grpSp>
        <p:nvGrpSpPr>
          <p:cNvPr id="2" name="Group 13"/>
          <p:cNvGrpSpPr>
            <a:grpSpLocks/>
          </p:cNvGrpSpPr>
          <p:nvPr/>
        </p:nvGrpSpPr>
        <p:grpSpPr bwMode="auto">
          <a:xfrm>
            <a:off x="0" y="0"/>
            <a:ext cx="9144000" cy="277813"/>
            <a:chOff x="0" y="0"/>
            <a:chExt cx="9144000" cy="277813"/>
          </a:xfrm>
        </p:grpSpPr>
        <p:sp>
          <p:nvSpPr>
            <p:cNvPr id="14" name="TextBox 13"/>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15" name="TextBox 14"/>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16" name="TextBox 15"/>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7" name="TextBox 16"/>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8" name="TextBox 17"/>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9" name="Pentagon 18"/>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1000" fill="hold"/>
                                        <p:tgtEl>
                                          <p:spTgt spid="19"/>
                                        </p:tgtEl>
                                        <p:attrNameLst>
                                          <p:attrName>ppt_x</p:attrName>
                                        </p:attrNameLst>
                                      </p:cBhvr>
                                      <p:tavLst>
                                        <p:tav tm="0">
                                          <p:val>
                                            <p:strVal val="0-#ppt_w/2"/>
                                          </p:val>
                                        </p:tav>
                                        <p:tav tm="100000">
                                          <p:val>
                                            <p:strVal val="#ppt_x"/>
                                          </p:val>
                                        </p:tav>
                                      </p:tavLst>
                                    </p:anim>
                                    <p:anim calcmode="lin" valueType="num">
                                      <p:cBhvr additive="base">
                                        <p:cTn id="13" dur="1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74650"/>
            <a:ext cx="8229600" cy="768349"/>
          </a:xfrm>
        </p:spPr>
        <p:txBody>
          <a:bodyPr/>
          <a:lstStyle/>
          <a:p>
            <a:pPr eaLnBrk="1" hangingPunct="1"/>
            <a:r>
              <a:rPr lang="en-US" dirty="0" smtClean="0"/>
              <a:t>Semiannual Bonds</a:t>
            </a:r>
          </a:p>
        </p:txBody>
      </p:sp>
      <p:sp>
        <p:nvSpPr>
          <p:cNvPr id="145411" name="Rectangle 3"/>
          <p:cNvSpPr>
            <a:spLocks noGrp="1" noChangeArrowheads="1"/>
          </p:cNvSpPr>
          <p:nvPr>
            <p:ph sz="quarter" idx="1"/>
          </p:nvPr>
        </p:nvSpPr>
        <p:spPr>
          <a:xfrm>
            <a:off x="612775" y="1600200"/>
            <a:ext cx="7616825" cy="4495800"/>
          </a:xfrm>
        </p:spPr>
        <p:txBody>
          <a:bodyPr/>
          <a:lstStyle/>
          <a:p>
            <a:pPr marL="339725" indent="-339725" eaLnBrk="1" hangingPunct="1">
              <a:buClr>
                <a:schemeClr val="accent1">
                  <a:lumMod val="50000"/>
                </a:schemeClr>
              </a:buClr>
              <a:buSzPct val="100000"/>
              <a:buFont typeface="Wingdings" pitchFamily="2" charset="2"/>
              <a:buAutoNum type="arabicPeriod"/>
              <a:defRPr/>
            </a:pPr>
            <a:r>
              <a:rPr lang="en-US" dirty="0" smtClean="0"/>
              <a:t>Multiply years by 2:  Number of periods = 2N</a:t>
            </a:r>
          </a:p>
          <a:p>
            <a:pPr marL="339725" indent="-339725" eaLnBrk="1" hangingPunct="1">
              <a:buClr>
                <a:schemeClr val="accent1">
                  <a:lumMod val="50000"/>
                </a:schemeClr>
              </a:buClr>
              <a:buSzPct val="100000"/>
              <a:buFont typeface="Wingdings" pitchFamily="2" charset="2"/>
              <a:buAutoNum type="arabicPeriod"/>
              <a:defRPr/>
            </a:pPr>
            <a:r>
              <a:rPr lang="en-US" dirty="0" smtClean="0"/>
              <a:t>Divide nominal rate by 2:  Periodic rate (I/YR) = r</a:t>
            </a:r>
            <a:r>
              <a:rPr lang="en-US" baseline="-25000" dirty="0" smtClean="0"/>
              <a:t>d</a:t>
            </a:r>
            <a:r>
              <a:rPr lang="en-US" dirty="0" smtClean="0"/>
              <a:t>/2</a:t>
            </a:r>
          </a:p>
          <a:p>
            <a:pPr marL="339725" indent="-339725" eaLnBrk="1" hangingPunct="1">
              <a:buClr>
                <a:schemeClr val="accent1">
                  <a:lumMod val="50000"/>
                </a:schemeClr>
              </a:buClr>
              <a:buSzPct val="100000"/>
              <a:buFont typeface="Wingdings" pitchFamily="2" charset="2"/>
              <a:buAutoNum type="arabicPeriod"/>
              <a:defRPr/>
            </a:pPr>
            <a:r>
              <a:rPr lang="en-US" dirty="0" smtClean="0"/>
              <a:t>Divide annual coupon by 2:  PMT = Annual coupon/2</a:t>
            </a:r>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p:txBody>
      </p:sp>
      <p:sp>
        <p:nvSpPr>
          <p:cNvPr id="45060"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F761C682-BF14-4024-A577-B04E10983604}" type="slidenum">
              <a:rPr lang="en-US" smtClean="0"/>
              <a:pPr>
                <a:defRPr/>
              </a:pPr>
              <a:t>23</a:t>
            </a:fld>
            <a:endParaRPr lang="en-US" smtClean="0"/>
          </a:p>
        </p:txBody>
      </p:sp>
      <p:grpSp>
        <p:nvGrpSpPr>
          <p:cNvPr id="2" name="Group 20"/>
          <p:cNvGrpSpPr>
            <a:grpSpLocks/>
          </p:cNvGrpSpPr>
          <p:nvPr/>
        </p:nvGrpSpPr>
        <p:grpSpPr bwMode="auto">
          <a:xfrm>
            <a:off x="1581150" y="3994150"/>
            <a:ext cx="5983288" cy="1420813"/>
            <a:chOff x="1581150" y="3119438"/>
            <a:chExt cx="5983288" cy="1420812"/>
          </a:xfrm>
        </p:grpSpPr>
        <p:sp>
          <p:nvSpPr>
            <p:cNvPr id="19"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0"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1"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2"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3"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4"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5"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6"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7"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2N</a:t>
              </a:r>
            </a:p>
          </p:txBody>
        </p:sp>
        <p:sp>
          <p:nvSpPr>
            <p:cNvPr id="28" name="AutoShape 13"/>
            <p:cNvSpPr>
              <a:spLocks noChangeArrowheads="1"/>
            </p:cNvSpPr>
            <p:nvPr/>
          </p:nvSpPr>
          <p:spPr bwMode="auto">
            <a:xfrm>
              <a:off x="4886325" y="3216276"/>
              <a:ext cx="641350"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OK</a:t>
              </a:r>
            </a:p>
          </p:txBody>
        </p:sp>
        <p:sp>
          <p:nvSpPr>
            <p:cNvPr id="29" name="AutoShape 14"/>
            <p:cNvSpPr>
              <a:spLocks noChangeArrowheads="1"/>
            </p:cNvSpPr>
            <p:nvPr/>
          </p:nvSpPr>
          <p:spPr bwMode="auto">
            <a:xfrm>
              <a:off x="5662613" y="3216276"/>
              <a:ext cx="822325"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err="1">
                  <a:latin typeface="Arial" panose="020B0604020202020204" pitchFamily="34" charset="0"/>
                  <a:cs typeface="Arial" panose="020B0604020202020204" pitchFamily="34" charset="0"/>
                </a:rPr>
                <a:t>cpn</a:t>
              </a:r>
              <a:r>
                <a:rPr lang="en-US" sz="2000" b="1" spc="-20" dirty="0">
                  <a:latin typeface="Arial" panose="020B0604020202020204" pitchFamily="34" charset="0"/>
                  <a:cs typeface="Arial" panose="020B0604020202020204" pitchFamily="34" charset="0"/>
                </a:rPr>
                <a:t>/2</a:t>
              </a:r>
            </a:p>
          </p:txBody>
        </p:sp>
        <p:sp>
          <p:nvSpPr>
            <p:cNvPr id="3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r</a:t>
              </a:r>
              <a:r>
                <a:rPr lang="en-US" sz="2000" b="1" baseline="-25000" dirty="0">
                  <a:latin typeface="Arial" panose="020B0604020202020204" pitchFamily="34" charset="0"/>
                  <a:cs typeface="Arial" panose="020B0604020202020204" pitchFamily="34" charset="0"/>
                </a:rPr>
                <a:t>d</a:t>
              </a:r>
              <a:r>
                <a:rPr lang="en-US" sz="2000" b="1" dirty="0">
                  <a:latin typeface="Arial" panose="020B0604020202020204" pitchFamily="34" charset="0"/>
                  <a:cs typeface="Arial" panose="020B0604020202020204" pitchFamily="34" charset="0"/>
                </a:rPr>
                <a:t>/2</a:t>
              </a:r>
            </a:p>
          </p:txBody>
        </p:sp>
        <p:sp>
          <p:nvSpPr>
            <p:cNvPr id="31" name="AutoShape 16"/>
            <p:cNvSpPr>
              <a:spLocks noChangeArrowheads="1"/>
            </p:cNvSpPr>
            <p:nvPr/>
          </p:nvSpPr>
          <p:spPr bwMode="auto">
            <a:xfrm>
              <a:off x="6630988"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OK</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71475"/>
            <a:ext cx="8229600" cy="771525"/>
          </a:xfrm>
        </p:spPr>
        <p:txBody>
          <a:bodyPr>
            <a:normAutofit fontScale="90000"/>
          </a:bodyPr>
          <a:lstStyle/>
          <a:p>
            <a:pPr eaLnBrk="1" hangingPunct="1">
              <a:defRPr/>
            </a:pPr>
            <a:r>
              <a:rPr lang="en-US" dirty="0" smtClean="0"/>
              <a:t>What is the value of a 10-year, 10% semiannual coupon bond, if r</a:t>
            </a:r>
            <a:r>
              <a:rPr lang="en-US" baseline="-25000" dirty="0" smtClean="0"/>
              <a:t>d</a:t>
            </a:r>
            <a:r>
              <a:rPr lang="en-US" dirty="0" smtClean="0"/>
              <a:t> = 13%?</a:t>
            </a:r>
          </a:p>
        </p:txBody>
      </p:sp>
      <p:sp>
        <p:nvSpPr>
          <p:cNvPr id="145411" name="Rectangle 3"/>
          <p:cNvSpPr>
            <a:spLocks noGrp="1" noChangeArrowheads="1"/>
          </p:cNvSpPr>
          <p:nvPr>
            <p:ph sz="quarter" idx="1"/>
          </p:nvPr>
        </p:nvSpPr>
        <p:spPr>
          <a:xfrm>
            <a:off x="612775" y="1600200"/>
            <a:ext cx="7616825" cy="4495800"/>
          </a:xfrm>
        </p:spPr>
        <p:txBody>
          <a:bodyPr/>
          <a:lstStyle/>
          <a:p>
            <a:pPr marL="339725" indent="-339725" eaLnBrk="1" hangingPunct="1">
              <a:buClr>
                <a:schemeClr val="accent1">
                  <a:lumMod val="50000"/>
                </a:schemeClr>
              </a:buClr>
              <a:buSzPct val="100000"/>
              <a:buFont typeface="Wingdings" pitchFamily="2" charset="2"/>
              <a:buAutoNum type="arabicPeriod"/>
              <a:defRPr/>
            </a:pPr>
            <a:r>
              <a:rPr lang="en-US" dirty="0" smtClean="0"/>
              <a:t>Multiply years by 2:  N = 2 x 10 = 20</a:t>
            </a:r>
          </a:p>
          <a:p>
            <a:pPr marL="339725" indent="-339725" eaLnBrk="1" hangingPunct="1">
              <a:buClr>
                <a:schemeClr val="accent1">
                  <a:lumMod val="50000"/>
                </a:schemeClr>
              </a:buClr>
              <a:buSzPct val="100000"/>
              <a:buFont typeface="Wingdings" pitchFamily="2" charset="2"/>
              <a:buAutoNum type="arabicPeriod"/>
              <a:defRPr/>
            </a:pPr>
            <a:r>
              <a:rPr lang="en-US" dirty="0" smtClean="0"/>
              <a:t>Divide nominal rate by 2:  I/YR = 13/2 = 6.5</a:t>
            </a:r>
          </a:p>
          <a:p>
            <a:pPr marL="339725" indent="-339725" eaLnBrk="1" hangingPunct="1">
              <a:buClr>
                <a:schemeClr val="accent1">
                  <a:lumMod val="50000"/>
                </a:schemeClr>
              </a:buClr>
              <a:buSzPct val="100000"/>
              <a:buFont typeface="Wingdings" pitchFamily="2" charset="2"/>
              <a:buAutoNum type="arabicPeriod"/>
              <a:defRPr/>
            </a:pPr>
            <a:r>
              <a:rPr lang="en-US" dirty="0" smtClean="0"/>
              <a:t>Divide annual coupon by 2:  PMT = 100/2 = 50</a:t>
            </a:r>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None/>
              <a:defRPr/>
            </a:pPr>
            <a:r>
              <a:rPr lang="en-US" dirty="0" smtClean="0"/>
              <a:t>Excel:  =PV(.065,20,50,1000)</a:t>
            </a:r>
            <a:br>
              <a:rPr lang="en-US" dirty="0" smtClean="0"/>
            </a:b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a:p>
            <a:pPr marL="339725" indent="-339725" eaLnBrk="1" hangingPunct="1">
              <a:buClr>
                <a:schemeClr val="accent1">
                  <a:lumMod val="50000"/>
                </a:schemeClr>
              </a:buClr>
              <a:buSzPct val="100000"/>
              <a:buFont typeface="Wingdings" pitchFamily="2" charset="2"/>
              <a:buAutoNum type="arabicPeriod"/>
              <a:defRPr/>
            </a:pPr>
            <a:endParaRPr lang="en-US" dirty="0" smtClean="0"/>
          </a:p>
        </p:txBody>
      </p:sp>
      <p:sp>
        <p:nvSpPr>
          <p:cNvPr id="46084" name="Slide Number Placeholder 18"/>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en-US" smtClean="0"/>
              <a:t>7-</a:t>
            </a:r>
            <a:fld id="{A5F6CD8A-9743-4ADC-9818-9F4B72379B2C}" type="slidenum">
              <a:rPr lang="en-US" smtClean="0"/>
              <a:pPr>
                <a:defRPr/>
              </a:pPr>
              <a:t>24</a:t>
            </a:fld>
            <a:endParaRPr lang="en-US" smtClean="0"/>
          </a:p>
        </p:txBody>
      </p:sp>
      <p:grpSp>
        <p:nvGrpSpPr>
          <p:cNvPr id="2" name="Group 20"/>
          <p:cNvGrpSpPr>
            <a:grpSpLocks/>
          </p:cNvGrpSpPr>
          <p:nvPr/>
        </p:nvGrpSpPr>
        <p:grpSpPr bwMode="auto">
          <a:xfrm>
            <a:off x="1581150" y="3375025"/>
            <a:ext cx="5983288" cy="1420813"/>
            <a:chOff x="1581150" y="3119438"/>
            <a:chExt cx="5983288" cy="1420812"/>
          </a:xfrm>
        </p:grpSpPr>
        <p:sp>
          <p:nvSpPr>
            <p:cNvPr id="19"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0"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1"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2"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3"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4"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5"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6"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7"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20</a:t>
              </a:r>
            </a:p>
          </p:txBody>
        </p:sp>
        <p:sp>
          <p:nvSpPr>
            <p:cNvPr id="28" name="AutoShape 13"/>
            <p:cNvSpPr>
              <a:spLocks noChangeArrowheads="1"/>
            </p:cNvSpPr>
            <p:nvPr/>
          </p:nvSpPr>
          <p:spPr bwMode="auto">
            <a:xfrm>
              <a:off x="4657725" y="4076700"/>
              <a:ext cx="10969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-834.72</a:t>
              </a:r>
            </a:p>
          </p:txBody>
        </p:sp>
        <p:sp>
          <p:nvSpPr>
            <p:cNvPr id="29"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50</a:t>
              </a:r>
            </a:p>
          </p:txBody>
        </p:sp>
        <p:sp>
          <p:nvSpPr>
            <p:cNvPr id="3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6.5</a:t>
              </a:r>
            </a:p>
          </p:txBody>
        </p:sp>
        <p:sp>
          <p:nvSpPr>
            <p:cNvPr id="31" name="AutoShape 16"/>
            <p:cNvSpPr>
              <a:spLocks noChangeArrowheads="1"/>
            </p:cNvSpPr>
            <p:nvPr/>
          </p:nvSpPr>
          <p:spPr bwMode="auto">
            <a:xfrm>
              <a:off x="6535738" y="3216276"/>
              <a:ext cx="822325"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grpSp>
        <p:nvGrpSpPr>
          <p:cNvPr id="3" name="Group 13"/>
          <p:cNvGrpSpPr>
            <a:grpSpLocks/>
          </p:cNvGrpSpPr>
          <p:nvPr/>
        </p:nvGrpSpPr>
        <p:grpSpPr bwMode="auto">
          <a:xfrm>
            <a:off x="0" y="0"/>
            <a:ext cx="9144000" cy="277813"/>
            <a:chOff x="0" y="0"/>
            <a:chExt cx="9144000" cy="277813"/>
          </a:xfrm>
        </p:grpSpPr>
        <p:sp>
          <p:nvSpPr>
            <p:cNvPr id="33" name="TextBox 32"/>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34" name="TextBox 33"/>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35" name="TextBox 34"/>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36" name="TextBox 35"/>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37" name="TextBox 36"/>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38" name="Pentagon 37"/>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1000" fill="hold"/>
                                        <p:tgtEl>
                                          <p:spTgt spid="38"/>
                                        </p:tgtEl>
                                        <p:attrNameLst>
                                          <p:attrName>ppt_x</p:attrName>
                                        </p:attrNameLst>
                                      </p:cBhvr>
                                      <p:tavLst>
                                        <p:tav tm="0">
                                          <p:val>
                                            <p:strVal val="0-#ppt_w/2"/>
                                          </p:val>
                                        </p:tav>
                                        <p:tav tm="100000">
                                          <p:val>
                                            <p:strVal val="#ppt_x"/>
                                          </p:val>
                                        </p:tav>
                                      </p:tavLst>
                                    </p:anim>
                                    <p:anim calcmode="lin" valueType="num">
                                      <p:cBhvr additive="base">
                                        <p:cTn id="13" dur="1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5411">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68300"/>
            <a:ext cx="8229600" cy="774700"/>
          </a:xfrm>
        </p:spPr>
        <p:txBody>
          <a:bodyPr/>
          <a:lstStyle/>
          <a:p>
            <a:pPr eaLnBrk="1" hangingPunct="1"/>
            <a:r>
              <a:rPr lang="en-US" dirty="0" smtClean="0"/>
              <a:t>When is a call more likely to occur?</a:t>
            </a:r>
          </a:p>
        </p:txBody>
      </p:sp>
      <p:sp>
        <p:nvSpPr>
          <p:cNvPr id="15462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In general, if a bond sells at a premium, then (1) coupon &gt; r</a:t>
            </a:r>
            <a:r>
              <a:rPr lang="en-US" baseline="-25000" dirty="0" smtClean="0"/>
              <a:t>d</a:t>
            </a:r>
            <a:r>
              <a:rPr lang="en-US" dirty="0" smtClean="0"/>
              <a:t>, so (2) a call is more likely.</a:t>
            </a:r>
          </a:p>
          <a:p>
            <a:pPr eaLnBrk="1" hangingPunct="1">
              <a:defRPr/>
            </a:pPr>
            <a:r>
              <a:rPr lang="en-US" dirty="0" smtClean="0"/>
              <a:t>So, expect to earn:</a:t>
            </a:r>
          </a:p>
          <a:p>
            <a:pPr lvl="1" eaLnBrk="1" hangingPunct="1">
              <a:defRPr/>
            </a:pPr>
            <a:r>
              <a:rPr lang="en-US" dirty="0" smtClean="0"/>
              <a:t>YTC on premium bonds.</a:t>
            </a:r>
          </a:p>
          <a:p>
            <a:pPr lvl="1" eaLnBrk="1" hangingPunct="1">
              <a:defRPr/>
            </a:pPr>
            <a:r>
              <a:rPr lang="en-US" dirty="0" smtClean="0"/>
              <a:t>YTM on par and discount bonds.</a:t>
            </a:r>
          </a:p>
        </p:txBody>
      </p:sp>
      <p:sp>
        <p:nvSpPr>
          <p:cNvPr id="6" name="Slide Number Placeholder 5"/>
          <p:cNvSpPr>
            <a:spLocks noGrp="1"/>
          </p:cNvSpPr>
          <p:nvPr>
            <p:ph type="sldNum" sz="quarter" idx="10"/>
          </p:nvPr>
        </p:nvSpPr>
        <p:spPr/>
        <p:txBody>
          <a:bodyPr/>
          <a:lstStyle/>
          <a:p>
            <a:pPr>
              <a:defRPr/>
            </a:pPr>
            <a:r>
              <a:rPr lang="en-US"/>
              <a:t>7-</a:t>
            </a:r>
            <a:fld id="{9EFD6320-31D8-4041-BF68-30C896FDA35E}" type="slidenum">
              <a:rPr lang="en-US"/>
              <a:pPr>
                <a:defRPr/>
              </a:pPr>
              <a:t>25</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462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4627">
                                            <p:txEl>
                                              <p:pRg st="1" end="1"/>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4627">
                                            <p:txEl>
                                              <p:pRg st="2" end="2"/>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4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68300"/>
            <a:ext cx="8229600" cy="774700"/>
          </a:xfrm>
        </p:spPr>
        <p:txBody>
          <a:bodyPr/>
          <a:lstStyle/>
          <a:p>
            <a:pPr eaLnBrk="1" hangingPunct="1"/>
            <a:r>
              <a:rPr lang="en-US" dirty="0" smtClean="0"/>
              <a:t>Default Risk</a:t>
            </a:r>
          </a:p>
        </p:txBody>
      </p:sp>
      <p:sp>
        <p:nvSpPr>
          <p:cNvPr id="3891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If an issuer defaults, investors receive less than the promised return.  Therefore, the expected return on corporate and municipal bonds is less than the promised return.</a:t>
            </a:r>
          </a:p>
          <a:p>
            <a:pPr eaLnBrk="1" hangingPunct="1">
              <a:defRPr/>
            </a:pPr>
            <a:r>
              <a:rPr lang="en-US" dirty="0" smtClean="0"/>
              <a:t>Influenced by the issuer’s financial strength and the terms of the bond contract.</a:t>
            </a:r>
          </a:p>
        </p:txBody>
      </p:sp>
      <p:sp>
        <p:nvSpPr>
          <p:cNvPr id="6" name="Slide Number Placeholder 5"/>
          <p:cNvSpPr>
            <a:spLocks noGrp="1"/>
          </p:cNvSpPr>
          <p:nvPr>
            <p:ph type="sldNum" sz="quarter" idx="10"/>
          </p:nvPr>
        </p:nvSpPr>
        <p:spPr/>
        <p:txBody>
          <a:bodyPr/>
          <a:lstStyle/>
          <a:p>
            <a:pPr>
              <a:defRPr/>
            </a:pPr>
            <a:r>
              <a:rPr lang="en-US"/>
              <a:t>7-</a:t>
            </a:r>
            <a:fld id="{9F9F2B32-A98A-4B6A-B09C-DAAEF1EC16CA}" type="slidenum">
              <a:rPr lang="en-US"/>
              <a:pPr>
                <a:defRPr/>
              </a:pPr>
              <a:t>26</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68300"/>
            <a:ext cx="8229600" cy="774700"/>
          </a:xfrm>
        </p:spPr>
        <p:txBody>
          <a:bodyPr/>
          <a:lstStyle/>
          <a:p>
            <a:pPr eaLnBrk="1" hangingPunct="1"/>
            <a:r>
              <a:rPr lang="en-US" dirty="0" smtClean="0"/>
              <a:t>Types of Bonds</a:t>
            </a:r>
          </a:p>
        </p:txBody>
      </p:sp>
      <p:sp>
        <p:nvSpPr>
          <p:cNvPr id="3993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Mortgage bonds</a:t>
            </a:r>
          </a:p>
          <a:p>
            <a:pPr eaLnBrk="1" hangingPunct="1">
              <a:defRPr/>
            </a:pPr>
            <a:r>
              <a:rPr lang="en-US" dirty="0" smtClean="0"/>
              <a:t>Debentures</a:t>
            </a:r>
          </a:p>
          <a:p>
            <a:pPr eaLnBrk="1" hangingPunct="1">
              <a:defRPr/>
            </a:pPr>
            <a:r>
              <a:rPr lang="en-US" dirty="0" smtClean="0"/>
              <a:t>Subordinated debentures</a:t>
            </a:r>
          </a:p>
          <a:p>
            <a:pPr eaLnBrk="1" hangingPunct="1">
              <a:defRPr/>
            </a:pPr>
            <a:r>
              <a:rPr lang="en-US" dirty="0" smtClean="0"/>
              <a:t>Investment-grade bonds</a:t>
            </a:r>
          </a:p>
          <a:p>
            <a:pPr eaLnBrk="1" hangingPunct="1">
              <a:defRPr/>
            </a:pPr>
            <a:r>
              <a:rPr lang="en-US" dirty="0" smtClean="0"/>
              <a:t>Junk bonds</a:t>
            </a:r>
          </a:p>
        </p:txBody>
      </p:sp>
      <p:sp>
        <p:nvSpPr>
          <p:cNvPr id="6" name="Slide Number Placeholder 5"/>
          <p:cNvSpPr>
            <a:spLocks noGrp="1"/>
          </p:cNvSpPr>
          <p:nvPr>
            <p:ph type="sldNum" sz="quarter" idx="10"/>
          </p:nvPr>
        </p:nvSpPr>
        <p:spPr/>
        <p:txBody>
          <a:bodyPr/>
          <a:lstStyle/>
          <a:p>
            <a:pPr>
              <a:defRPr/>
            </a:pPr>
            <a:r>
              <a:rPr lang="en-US"/>
              <a:t>7-</a:t>
            </a:r>
            <a:fld id="{E7632071-9AE8-421A-A701-162FC72F5AFA}" type="slidenum">
              <a:rPr lang="en-US"/>
              <a:pPr>
                <a:defRPr/>
              </a:pPr>
              <a:t>27</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71475"/>
            <a:ext cx="8229600" cy="771525"/>
          </a:xfrm>
        </p:spPr>
        <p:txBody>
          <a:bodyPr>
            <a:normAutofit fontScale="90000"/>
          </a:bodyPr>
          <a:lstStyle/>
          <a:p>
            <a:pPr eaLnBrk="1" hangingPunct="1">
              <a:tabLst>
                <a:tab pos="227013" algn="l"/>
              </a:tabLst>
              <a:defRPr/>
            </a:pPr>
            <a:r>
              <a:rPr lang="en-US" dirty="0" smtClean="0"/>
              <a:t>Evaluating Default Risk:</a:t>
            </a:r>
            <a:br>
              <a:rPr lang="en-US" dirty="0" smtClean="0"/>
            </a:br>
            <a:r>
              <a:rPr lang="en-US" dirty="0" smtClean="0"/>
              <a:t>Bond Ratings</a:t>
            </a:r>
          </a:p>
        </p:txBody>
      </p:sp>
      <p:graphicFrame>
        <p:nvGraphicFramePr>
          <p:cNvPr id="157748" name="Group 52"/>
          <p:cNvGraphicFramePr>
            <a:graphicFrameLocks noGrp="1"/>
          </p:cNvGraphicFramePr>
          <p:nvPr>
            <p:ph sz="quarter" idx="1"/>
            <p:extLst>
              <p:ext uri="{D42A27DB-BD31-4B8C-83A1-F6EECF244321}">
                <p14:modId xmlns:p14="http://schemas.microsoft.com/office/powerpoint/2010/main" val="2616501741"/>
              </p:ext>
            </p:extLst>
          </p:nvPr>
        </p:nvGraphicFramePr>
        <p:xfrm>
          <a:off x="762000" y="1600200"/>
          <a:ext cx="7619999" cy="1981200"/>
        </p:xfrm>
        <a:graphic>
          <a:graphicData uri="http://schemas.openxmlformats.org/drawingml/2006/table">
            <a:tbl>
              <a:tblPr/>
              <a:tblGrid>
                <a:gridCol w="1482162"/>
                <a:gridCol w="221228"/>
                <a:gridCol w="3286108"/>
                <a:gridCol w="221228"/>
                <a:gridCol w="2409273"/>
              </a:tblGrid>
              <a:tr h="660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cap="flat">
                      <a:noFill/>
                    </a:lnL>
                    <a:lnR>
                      <a:noFill/>
                    </a:lnR>
                    <a:lnT cap="fla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cap="flat">
                      <a:noFill/>
                    </a:lnL>
                    <a:lnR>
                      <a:noFill/>
                    </a:lnR>
                    <a:lnT cap="fla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Investment Grade</a:t>
                      </a:r>
                    </a:p>
                  </a:txBody>
                  <a:tcPr marL="93766" marR="93766"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a:noFill/>
                    </a:lnL>
                    <a:lnR>
                      <a:noFill/>
                    </a:lnR>
                    <a:lnT cap="fla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Junk Bonds</a:t>
                      </a:r>
                    </a:p>
                  </a:txBody>
                  <a:tcPr marL="93766" marR="93766"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Moody’s</a:t>
                      </a:r>
                    </a:p>
                  </a:txBody>
                  <a:tcPr marL="93766" marR="93766" horzOverflow="overflow">
                    <a:lnL cap="flat">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cap="flat">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Aaa  Aa  A  Baa</a:t>
                      </a:r>
                    </a:p>
                  </a:txBody>
                  <a:tcPr marL="93766" marR="93766"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Ba  B  Caa  C</a:t>
                      </a:r>
                    </a:p>
                  </a:txBody>
                  <a:tcPr marL="93766" marR="93766"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S &amp; P</a:t>
                      </a:r>
                    </a:p>
                  </a:txBody>
                  <a:tcPr marL="93766" marR="9376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AAA  AA  A  BBB</a:t>
                      </a:r>
                    </a:p>
                  </a:txBody>
                  <a:tcPr marL="93766" marR="937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endParaRPr>
                    </a:p>
                  </a:txBody>
                  <a:tcPr marL="93766" marR="937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BB  B  CCC  C</a:t>
                      </a:r>
                    </a:p>
                  </a:txBody>
                  <a:tcPr marL="93766" marR="93766" horzOverflow="overflow">
                    <a:lnL>
                      <a:noFill/>
                    </a:lnL>
                    <a:lnR cap="flat">
                      <a:noFill/>
                    </a:lnR>
                    <a:lnT>
                      <a:noFill/>
                    </a:lnT>
                    <a:lnB cap="flat">
                      <a:noFill/>
                    </a:lnB>
                    <a:lnTlToBr>
                      <a:noFill/>
                    </a:lnTlToBr>
                    <a:lnBlToTr>
                      <a:noFill/>
                    </a:lnBlToTr>
                    <a:noFill/>
                  </a:tcPr>
                </a:tc>
              </a:tr>
            </a:tbl>
          </a:graphicData>
        </a:graphic>
      </p:graphicFrame>
      <p:sp>
        <p:nvSpPr>
          <p:cNvPr id="7" name="Slide Number Placeholder 6"/>
          <p:cNvSpPr>
            <a:spLocks noGrp="1"/>
          </p:cNvSpPr>
          <p:nvPr>
            <p:ph type="sldNum" sz="quarter" idx="10"/>
          </p:nvPr>
        </p:nvSpPr>
        <p:spPr/>
        <p:txBody>
          <a:bodyPr/>
          <a:lstStyle/>
          <a:p>
            <a:pPr>
              <a:defRPr/>
            </a:pPr>
            <a:r>
              <a:rPr lang="en-US"/>
              <a:t>7-</a:t>
            </a:r>
            <a:fld id="{FE673611-BD43-4406-9CD0-9CC6515A8651}" type="slidenum">
              <a:rPr lang="en-US"/>
              <a:pPr>
                <a:defRPr/>
              </a:pPr>
              <a:t>28</a:t>
            </a:fld>
            <a:endParaRPr lang="en-US"/>
          </a:p>
        </p:txBody>
      </p:sp>
      <p:sp>
        <p:nvSpPr>
          <p:cNvPr id="40963" name="Rectangle 5"/>
          <p:cNvSpPr>
            <a:spLocks noGrp="1" noChangeArrowheads="1"/>
          </p:cNvSpPr>
          <p:nvPr>
            <p:ph type="body" sz="half" idx="4294967295"/>
          </p:nvPr>
        </p:nvSpPr>
        <p:spPr>
          <a:xfrm>
            <a:off x="612775" y="4192588"/>
            <a:ext cx="7597775" cy="1055687"/>
          </a:xfrm>
        </p:spPr>
        <p:txBody>
          <a:bodyPr/>
          <a:lstStyle/>
          <a:p>
            <a:pPr marL="461963" indent="-461963" eaLnBrk="1" hangingPunct="1">
              <a:defRPr/>
            </a:pPr>
            <a:r>
              <a:rPr lang="en-US" dirty="0" smtClean="0">
                <a:solidFill>
                  <a:schemeClr val="accent1">
                    <a:lumMod val="50000"/>
                  </a:schemeClr>
                </a:solidFill>
              </a:rPr>
              <a:t>Bond ratings are designed to reflect the probability of a bond issue going into default.</a:t>
            </a:r>
          </a:p>
        </p:txBody>
      </p:sp>
      <p:grpSp>
        <p:nvGrpSpPr>
          <p:cNvPr id="2" name="Group 13"/>
          <p:cNvGrpSpPr>
            <a:grpSpLocks/>
          </p:cNvGrpSpPr>
          <p:nvPr/>
        </p:nvGrpSpPr>
        <p:grpSpPr bwMode="auto">
          <a:xfrm>
            <a:off x="0" y="0"/>
            <a:ext cx="9144000" cy="277813"/>
            <a:chOff x="0" y="0"/>
            <a:chExt cx="9144000" cy="277813"/>
          </a:xfrm>
        </p:grpSpPr>
        <p:sp>
          <p:nvSpPr>
            <p:cNvPr id="8" name="TextBox 7"/>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9" name="TextBox 8"/>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10" name="TextBox 9"/>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1" name="TextBox 10"/>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2" name="TextBox 11"/>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3" name="Pentagon 12"/>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1000" fill="hold"/>
                                        <p:tgtEl>
                                          <p:spTgt spid="13"/>
                                        </p:tgtEl>
                                        <p:attrNameLst>
                                          <p:attrName>ppt_x</p:attrName>
                                        </p:attrNameLst>
                                      </p:cBhvr>
                                      <p:tavLst>
                                        <p:tav tm="0">
                                          <p:val>
                                            <p:strVal val="0-#ppt_w/2"/>
                                          </p:val>
                                        </p:tav>
                                        <p:tav tm="100000">
                                          <p:val>
                                            <p:strVal val="#ppt_x"/>
                                          </p:val>
                                        </p:tav>
                                      </p:tavLst>
                                    </p:anim>
                                    <p:anim calcmode="lin" valueType="num">
                                      <p:cBhvr additive="base">
                                        <p:cTn id="13"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368300"/>
            <a:ext cx="8229600" cy="774700"/>
          </a:xfrm>
        </p:spPr>
        <p:txBody>
          <a:bodyPr>
            <a:noAutofit/>
          </a:bodyPr>
          <a:lstStyle/>
          <a:p>
            <a:pPr eaLnBrk="1" hangingPunct="1">
              <a:defRPr/>
            </a:pPr>
            <a:r>
              <a:rPr lang="en-US" sz="2900" dirty="0" smtClean="0"/>
              <a:t>Factors Affecting Default Risk and Bond Ratings</a:t>
            </a:r>
          </a:p>
        </p:txBody>
      </p:sp>
      <p:sp>
        <p:nvSpPr>
          <p:cNvPr id="16077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Financial performance</a:t>
            </a:r>
          </a:p>
          <a:p>
            <a:pPr lvl="1" eaLnBrk="1" hangingPunct="1">
              <a:defRPr/>
            </a:pPr>
            <a:r>
              <a:rPr lang="en-US" dirty="0" smtClean="0"/>
              <a:t>Debt ratio</a:t>
            </a:r>
          </a:p>
          <a:p>
            <a:pPr lvl="1" eaLnBrk="1" hangingPunct="1">
              <a:defRPr/>
            </a:pPr>
            <a:r>
              <a:rPr lang="en-US" dirty="0" smtClean="0"/>
              <a:t>TIE ratio</a:t>
            </a:r>
          </a:p>
          <a:p>
            <a:pPr lvl="1" eaLnBrk="1" hangingPunct="1">
              <a:defRPr/>
            </a:pPr>
            <a:r>
              <a:rPr lang="en-US" dirty="0" smtClean="0"/>
              <a:t>Current ratio</a:t>
            </a:r>
          </a:p>
          <a:p>
            <a:pPr eaLnBrk="1" hangingPunct="1">
              <a:defRPr/>
            </a:pPr>
            <a:r>
              <a:rPr lang="en-US" dirty="0" smtClean="0"/>
              <a:t>Qualitative factors:  Bond contract terms</a:t>
            </a:r>
          </a:p>
          <a:p>
            <a:pPr lvl="1" eaLnBrk="1" hangingPunct="1">
              <a:defRPr/>
            </a:pPr>
            <a:r>
              <a:rPr lang="en-US" dirty="0" smtClean="0"/>
              <a:t>Secured vs. unsecured debt</a:t>
            </a:r>
          </a:p>
          <a:p>
            <a:pPr lvl="1" eaLnBrk="1" hangingPunct="1">
              <a:defRPr/>
            </a:pPr>
            <a:r>
              <a:rPr lang="en-US" dirty="0" smtClean="0"/>
              <a:t>Senior vs. subordinated debt</a:t>
            </a:r>
          </a:p>
          <a:p>
            <a:pPr lvl="1" eaLnBrk="1" hangingPunct="1">
              <a:defRPr/>
            </a:pPr>
            <a:r>
              <a:rPr lang="en-US" dirty="0" smtClean="0"/>
              <a:t>Guarantee and sinking fund provisions</a:t>
            </a:r>
          </a:p>
          <a:p>
            <a:pPr lvl="1" eaLnBrk="1" hangingPunct="1">
              <a:defRPr/>
            </a:pPr>
            <a:r>
              <a:rPr lang="en-US" dirty="0" smtClean="0"/>
              <a:t>Debt maturity</a:t>
            </a:r>
          </a:p>
        </p:txBody>
      </p:sp>
      <p:sp>
        <p:nvSpPr>
          <p:cNvPr id="6" name="Slide Number Placeholder 5"/>
          <p:cNvSpPr>
            <a:spLocks noGrp="1"/>
          </p:cNvSpPr>
          <p:nvPr>
            <p:ph type="sldNum" sz="quarter" idx="10"/>
          </p:nvPr>
        </p:nvSpPr>
        <p:spPr/>
        <p:txBody>
          <a:bodyPr/>
          <a:lstStyle/>
          <a:p>
            <a:pPr>
              <a:defRPr/>
            </a:pPr>
            <a:r>
              <a:rPr lang="en-US"/>
              <a:t>7-</a:t>
            </a:r>
            <a:fld id="{5CEECC1A-A7A8-464E-A173-81BF2BB00A0E}" type="slidenum">
              <a:rPr lang="en-US"/>
              <a:pPr>
                <a:defRPr/>
              </a:pPr>
              <a:t>29</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68300"/>
            <a:ext cx="8229600" cy="774700"/>
          </a:xfrm>
        </p:spPr>
        <p:txBody>
          <a:bodyPr/>
          <a:lstStyle/>
          <a:p>
            <a:pPr eaLnBrk="1" hangingPunct="1"/>
            <a:r>
              <a:rPr lang="en-US" dirty="0" smtClean="0"/>
              <a:t>Bond Markets</a:t>
            </a:r>
          </a:p>
        </p:txBody>
      </p:sp>
      <p:sp>
        <p:nvSpPr>
          <p:cNvPr id="1126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Primarily traded in the over-the-counter (OTC) market.</a:t>
            </a:r>
          </a:p>
          <a:p>
            <a:pPr eaLnBrk="1" hangingPunct="1">
              <a:defRPr/>
            </a:pPr>
            <a:r>
              <a:rPr lang="en-US" dirty="0" smtClean="0"/>
              <a:t>Most bonds are owned by and traded among large financial institutions.</a:t>
            </a:r>
          </a:p>
          <a:p>
            <a:pPr eaLnBrk="1" hangingPunct="1">
              <a:defRPr/>
            </a:pPr>
            <a:r>
              <a:rPr lang="en-US" i="1" dirty="0" smtClean="0"/>
              <a:t>The Wall Street Journal </a:t>
            </a:r>
            <a:r>
              <a:rPr lang="en-US" dirty="0" smtClean="0"/>
              <a:t>reports key developments in the Treasury, corporate, and municipal markets.  </a:t>
            </a:r>
          </a:p>
        </p:txBody>
      </p:sp>
      <p:sp>
        <p:nvSpPr>
          <p:cNvPr id="6" name="Slide Number Placeholder 5"/>
          <p:cNvSpPr>
            <a:spLocks noGrp="1"/>
          </p:cNvSpPr>
          <p:nvPr>
            <p:ph type="sldNum" sz="quarter" idx="10"/>
          </p:nvPr>
        </p:nvSpPr>
        <p:spPr/>
        <p:txBody>
          <a:bodyPr/>
          <a:lstStyle/>
          <a:p>
            <a:pPr>
              <a:defRPr/>
            </a:pPr>
            <a:r>
              <a:rPr lang="en-US"/>
              <a:t>7-</a:t>
            </a:r>
            <a:fld id="{512EA40A-2554-4075-AF38-C37538472E47}" type="slidenum">
              <a:rPr lang="en-US"/>
              <a:pPr>
                <a:defRPr/>
              </a:pPr>
              <a:t>3</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18288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Other Factors Affecting Default Risk</a:t>
            </a:r>
          </a:p>
        </p:txBody>
      </p:sp>
      <p:sp>
        <p:nvSpPr>
          <p:cNvPr id="4301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Miscellaneous qualitative factors</a:t>
            </a:r>
          </a:p>
          <a:p>
            <a:pPr lvl="1" eaLnBrk="1" hangingPunct="1">
              <a:defRPr/>
            </a:pPr>
            <a:r>
              <a:rPr lang="en-US" dirty="0" smtClean="0"/>
              <a:t>Earnings stability</a:t>
            </a:r>
          </a:p>
          <a:p>
            <a:pPr lvl="1" eaLnBrk="1" hangingPunct="1">
              <a:defRPr/>
            </a:pPr>
            <a:r>
              <a:rPr lang="en-US" dirty="0" smtClean="0"/>
              <a:t>Regulatory environment</a:t>
            </a:r>
          </a:p>
          <a:p>
            <a:pPr lvl="1" eaLnBrk="1" hangingPunct="1">
              <a:defRPr/>
            </a:pPr>
            <a:r>
              <a:rPr lang="en-US" dirty="0" smtClean="0"/>
              <a:t>Potential antitrust or product liabilities</a:t>
            </a:r>
          </a:p>
          <a:p>
            <a:pPr lvl="1" eaLnBrk="1" hangingPunct="1">
              <a:defRPr/>
            </a:pPr>
            <a:r>
              <a:rPr lang="en-US" dirty="0" smtClean="0"/>
              <a:t>Pension liabilities</a:t>
            </a:r>
          </a:p>
          <a:p>
            <a:pPr lvl="1" eaLnBrk="1" hangingPunct="1">
              <a:defRPr/>
            </a:pPr>
            <a:r>
              <a:rPr lang="en-US" dirty="0" smtClean="0"/>
              <a:t>Potential labor problems</a:t>
            </a:r>
          </a:p>
        </p:txBody>
      </p:sp>
      <p:sp>
        <p:nvSpPr>
          <p:cNvPr id="6" name="Slide Number Placeholder 5"/>
          <p:cNvSpPr>
            <a:spLocks noGrp="1"/>
          </p:cNvSpPr>
          <p:nvPr>
            <p:ph type="sldNum" sz="quarter" idx="10"/>
          </p:nvPr>
        </p:nvSpPr>
        <p:spPr/>
        <p:txBody>
          <a:bodyPr/>
          <a:lstStyle/>
          <a:p>
            <a:pPr>
              <a:defRPr/>
            </a:pPr>
            <a:r>
              <a:rPr lang="en-US"/>
              <a:t>7-</a:t>
            </a:r>
            <a:fld id="{C54E92B2-92B1-4EB3-B916-E53147428DA9}" type="slidenum">
              <a:rPr lang="en-US"/>
              <a:pPr>
                <a:defRPr/>
              </a:pPr>
              <a:t>30</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36562"/>
            <a:ext cx="8229600" cy="706437"/>
          </a:xfrm>
        </p:spPr>
        <p:txBody>
          <a:bodyPr/>
          <a:lstStyle/>
          <a:p>
            <a:pPr eaLnBrk="1" hangingPunct="1"/>
            <a:r>
              <a:rPr lang="en-US" dirty="0" smtClean="0"/>
              <a:t>Bankruptcy</a:t>
            </a:r>
          </a:p>
        </p:txBody>
      </p:sp>
      <p:sp>
        <p:nvSpPr>
          <p:cNvPr id="16281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Two main chapters of the Federal Bankruptcy Act:</a:t>
            </a:r>
          </a:p>
          <a:p>
            <a:pPr lvl="1" eaLnBrk="1" hangingPunct="1">
              <a:defRPr/>
            </a:pPr>
            <a:r>
              <a:rPr lang="en-US" dirty="0" smtClean="0"/>
              <a:t>Chapter 11, Reorganization</a:t>
            </a:r>
          </a:p>
          <a:p>
            <a:pPr lvl="1" eaLnBrk="1" hangingPunct="1">
              <a:defRPr/>
            </a:pPr>
            <a:r>
              <a:rPr lang="en-US" dirty="0" smtClean="0"/>
              <a:t>Chapter 7, Liquidation</a:t>
            </a:r>
          </a:p>
          <a:p>
            <a:pPr eaLnBrk="1" hangingPunct="1">
              <a:defRPr/>
            </a:pPr>
            <a:r>
              <a:rPr lang="en-US" dirty="0" smtClean="0"/>
              <a:t>For large organizations, reorganization occurs more frequently than liquidation, particularly in those instances where the business is worth more “alive than dead.”</a:t>
            </a:r>
          </a:p>
        </p:txBody>
      </p:sp>
      <p:sp>
        <p:nvSpPr>
          <p:cNvPr id="6" name="Slide Number Placeholder 5"/>
          <p:cNvSpPr>
            <a:spLocks noGrp="1"/>
          </p:cNvSpPr>
          <p:nvPr>
            <p:ph type="sldNum" sz="quarter" idx="10"/>
          </p:nvPr>
        </p:nvSpPr>
        <p:spPr/>
        <p:txBody>
          <a:bodyPr/>
          <a:lstStyle/>
          <a:p>
            <a:pPr>
              <a:defRPr/>
            </a:pPr>
            <a:r>
              <a:rPr lang="en-US"/>
              <a:t>7-</a:t>
            </a:r>
            <a:fld id="{3D6FB8C8-6F17-416F-92E6-5AC0BE9787D0}" type="slidenum">
              <a:rPr lang="en-US"/>
              <a:pPr>
                <a:defRPr/>
              </a:pPr>
              <a:t>31</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68300"/>
            <a:ext cx="8229600" cy="774700"/>
          </a:xfrm>
        </p:spPr>
        <p:txBody>
          <a:bodyPr/>
          <a:lstStyle/>
          <a:p>
            <a:pPr eaLnBrk="1" hangingPunct="1"/>
            <a:r>
              <a:rPr lang="en-US" dirty="0" smtClean="0"/>
              <a:t>Chapter 11 Bankruptcy</a:t>
            </a:r>
          </a:p>
        </p:txBody>
      </p:sp>
      <p:sp>
        <p:nvSpPr>
          <p:cNvPr id="163843" name="Rectangle 3"/>
          <p:cNvSpPr>
            <a:spLocks noGrp="1" noChangeArrowheads="1"/>
          </p:cNvSpPr>
          <p:nvPr>
            <p:ph sz="quarter" idx="1"/>
          </p:nvPr>
        </p:nvSpPr>
        <p:spPr>
          <a:xfrm>
            <a:off x="612775" y="1600200"/>
            <a:ext cx="7921625" cy="4495800"/>
          </a:xfrm>
        </p:spPr>
        <p:txBody>
          <a:bodyPr/>
          <a:lstStyle/>
          <a:p>
            <a:pPr eaLnBrk="1" hangingPunct="1">
              <a:spcAft>
                <a:spcPts val="600"/>
              </a:spcAft>
              <a:defRPr/>
            </a:pPr>
            <a:r>
              <a:rPr lang="en-US" dirty="0" smtClean="0"/>
              <a:t>If company can’t meet its obligations …</a:t>
            </a:r>
          </a:p>
          <a:p>
            <a:pPr lvl="1" eaLnBrk="1" hangingPunct="1">
              <a:spcAft>
                <a:spcPts val="600"/>
              </a:spcAft>
              <a:defRPr/>
            </a:pPr>
            <a:r>
              <a:rPr lang="en-US" dirty="0" smtClean="0"/>
              <a:t>It files under Chapter 11 to stop creditors from foreclosing, taking assets, and closing the business and it has 120 days to file a reorganization plan.</a:t>
            </a:r>
          </a:p>
          <a:p>
            <a:pPr lvl="1" eaLnBrk="1" hangingPunct="1">
              <a:spcAft>
                <a:spcPts val="600"/>
              </a:spcAft>
              <a:defRPr/>
            </a:pPr>
            <a:r>
              <a:rPr lang="en-US" dirty="0" smtClean="0"/>
              <a:t>Court appoints a “trustee” to supervise reorganization. </a:t>
            </a:r>
          </a:p>
          <a:p>
            <a:pPr lvl="1" eaLnBrk="1" hangingPunct="1">
              <a:spcAft>
                <a:spcPts val="600"/>
              </a:spcAft>
              <a:defRPr/>
            </a:pPr>
            <a:r>
              <a:rPr lang="en-US" dirty="0" smtClean="0"/>
              <a:t>Management usually stays in control.</a:t>
            </a:r>
          </a:p>
          <a:p>
            <a:pPr eaLnBrk="1" hangingPunct="1">
              <a:spcAft>
                <a:spcPts val="600"/>
              </a:spcAft>
              <a:defRPr/>
            </a:pPr>
            <a:r>
              <a:rPr lang="en-US" dirty="0" smtClean="0"/>
              <a:t>Company must demonstrate in its reorganization plan that it is “worth more alive than dead.”</a:t>
            </a:r>
          </a:p>
          <a:p>
            <a:pPr lvl="1" eaLnBrk="1" hangingPunct="1">
              <a:spcAft>
                <a:spcPts val="600"/>
              </a:spcAft>
              <a:defRPr/>
            </a:pPr>
            <a:r>
              <a:rPr lang="en-US" dirty="0" smtClean="0"/>
              <a:t>If not, judge will order liquidation under Chapter 7.</a:t>
            </a:r>
          </a:p>
        </p:txBody>
      </p:sp>
      <p:sp>
        <p:nvSpPr>
          <p:cNvPr id="6" name="Slide Number Placeholder 5"/>
          <p:cNvSpPr>
            <a:spLocks noGrp="1"/>
          </p:cNvSpPr>
          <p:nvPr>
            <p:ph type="sldNum" sz="quarter" idx="10"/>
          </p:nvPr>
        </p:nvSpPr>
        <p:spPr/>
        <p:txBody>
          <a:bodyPr/>
          <a:lstStyle/>
          <a:p>
            <a:pPr>
              <a:defRPr/>
            </a:pPr>
            <a:r>
              <a:rPr lang="en-US"/>
              <a:t>7-</a:t>
            </a:r>
            <a:fld id="{32A81D53-7CAA-46EC-9E95-C2CEB70C3D5A}" type="slidenum">
              <a:rPr lang="en-US"/>
              <a:pPr>
                <a:defRPr/>
              </a:pPr>
              <a:t>32</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68300"/>
            <a:ext cx="8229600" cy="774700"/>
          </a:xfrm>
        </p:spPr>
        <p:txBody>
          <a:bodyPr/>
          <a:lstStyle/>
          <a:p>
            <a:pPr eaLnBrk="1" hangingPunct="1"/>
            <a:r>
              <a:rPr lang="en-US" dirty="0" smtClean="0"/>
              <a:t>Priority of Claims in Liquidation</a:t>
            </a:r>
          </a:p>
        </p:txBody>
      </p:sp>
      <p:sp>
        <p:nvSpPr>
          <p:cNvPr id="46083" name="Rectangle 3"/>
          <p:cNvSpPr>
            <a:spLocks noGrp="1" noChangeArrowheads="1"/>
          </p:cNvSpPr>
          <p:nvPr>
            <p:ph sz="quarter" idx="1"/>
          </p:nvPr>
        </p:nvSpPr>
        <p:spPr>
          <a:xfrm>
            <a:off x="612775" y="1600200"/>
            <a:ext cx="7616825" cy="4495800"/>
          </a:xfrm>
        </p:spPr>
        <p:txBody>
          <a:bodyPr/>
          <a:lstStyle/>
          <a:p>
            <a:pPr marL="461963" indent="-461963" eaLnBrk="1" hangingPunct="1">
              <a:buClr>
                <a:schemeClr val="accent1">
                  <a:lumMod val="50000"/>
                </a:schemeClr>
              </a:buClr>
              <a:buSzPct val="100000"/>
              <a:buFont typeface="Wingdings" pitchFamily="2" charset="2"/>
              <a:buAutoNum type="arabicPeriod"/>
              <a:defRPr/>
            </a:pPr>
            <a:r>
              <a:rPr lang="en-US" dirty="0" smtClean="0"/>
              <a:t>Secured creditors from sales of secured assets</a:t>
            </a:r>
          </a:p>
          <a:p>
            <a:pPr marL="461963" indent="-461963" eaLnBrk="1" hangingPunct="1">
              <a:buClr>
                <a:schemeClr val="accent1">
                  <a:lumMod val="50000"/>
                </a:schemeClr>
              </a:buClr>
              <a:buSzPct val="100000"/>
              <a:buFont typeface="Wingdings" pitchFamily="2" charset="2"/>
              <a:buAutoNum type="arabicPeriod"/>
              <a:defRPr/>
            </a:pPr>
            <a:r>
              <a:rPr lang="en-US" dirty="0" smtClean="0"/>
              <a:t>Trustee’s costs</a:t>
            </a:r>
          </a:p>
          <a:p>
            <a:pPr marL="461963" indent="-461963" eaLnBrk="1" hangingPunct="1">
              <a:buClr>
                <a:schemeClr val="accent1">
                  <a:lumMod val="50000"/>
                </a:schemeClr>
              </a:buClr>
              <a:buSzPct val="100000"/>
              <a:buFont typeface="Wingdings" pitchFamily="2" charset="2"/>
              <a:buAutoNum type="arabicPeriod"/>
              <a:defRPr/>
            </a:pPr>
            <a:r>
              <a:rPr lang="en-US" dirty="0" smtClean="0"/>
              <a:t>Wages, subject to limits</a:t>
            </a:r>
          </a:p>
          <a:p>
            <a:pPr marL="461963" indent="-461963" eaLnBrk="1" hangingPunct="1">
              <a:buClr>
                <a:schemeClr val="accent1">
                  <a:lumMod val="50000"/>
                </a:schemeClr>
              </a:buClr>
              <a:buSzPct val="100000"/>
              <a:buFont typeface="Wingdings" pitchFamily="2" charset="2"/>
              <a:buAutoNum type="arabicPeriod"/>
              <a:defRPr/>
            </a:pPr>
            <a:r>
              <a:rPr lang="en-US" dirty="0" smtClean="0"/>
              <a:t>Taxes</a:t>
            </a:r>
          </a:p>
          <a:p>
            <a:pPr marL="461963" indent="-461963" eaLnBrk="1" hangingPunct="1">
              <a:buClr>
                <a:schemeClr val="accent1">
                  <a:lumMod val="50000"/>
                </a:schemeClr>
              </a:buClr>
              <a:buSzPct val="100000"/>
              <a:buFont typeface="Wingdings" pitchFamily="2" charset="2"/>
              <a:buAutoNum type="arabicPeriod"/>
              <a:defRPr/>
            </a:pPr>
            <a:r>
              <a:rPr lang="en-US" dirty="0" smtClean="0"/>
              <a:t>Unfunded pension liabilities</a:t>
            </a:r>
          </a:p>
          <a:p>
            <a:pPr marL="461963" indent="-461963" eaLnBrk="1" hangingPunct="1">
              <a:buClr>
                <a:schemeClr val="accent1">
                  <a:lumMod val="50000"/>
                </a:schemeClr>
              </a:buClr>
              <a:buSzPct val="100000"/>
              <a:buFont typeface="Wingdings" pitchFamily="2" charset="2"/>
              <a:buAutoNum type="arabicPeriod"/>
              <a:defRPr/>
            </a:pPr>
            <a:r>
              <a:rPr lang="en-US" dirty="0" smtClean="0"/>
              <a:t>Unsecured creditors</a:t>
            </a:r>
          </a:p>
          <a:p>
            <a:pPr marL="461963" indent="-461963" eaLnBrk="1" hangingPunct="1">
              <a:buClr>
                <a:schemeClr val="accent1">
                  <a:lumMod val="50000"/>
                </a:schemeClr>
              </a:buClr>
              <a:buSzPct val="100000"/>
              <a:buFont typeface="Wingdings" pitchFamily="2" charset="2"/>
              <a:buAutoNum type="arabicPeriod"/>
              <a:defRPr/>
            </a:pPr>
            <a:r>
              <a:rPr lang="en-US" dirty="0" smtClean="0"/>
              <a:t>Preferred stock</a:t>
            </a:r>
          </a:p>
          <a:p>
            <a:pPr marL="461963" indent="-461963" eaLnBrk="1" hangingPunct="1">
              <a:buClr>
                <a:schemeClr val="accent1">
                  <a:lumMod val="50000"/>
                </a:schemeClr>
              </a:buClr>
              <a:buSzPct val="100000"/>
              <a:buFont typeface="Wingdings" pitchFamily="2" charset="2"/>
              <a:buAutoNum type="arabicPeriod"/>
              <a:defRPr/>
            </a:pPr>
            <a:r>
              <a:rPr lang="en-US" dirty="0" smtClean="0"/>
              <a:t>Common stock</a:t>
            </a:r>
          </a:p>
        </p:txBody>
      </p:sp>
      <p:sp>
        <p:nvSpPr>
          <p:cNvPr id="6" name="Slide Number Placeholder 5"/>
          <p:cNvSpPr>
            <a:spLocks noGrp="1"/>
          </p:cNvSpPr>
          <p:nvPr>
            <p:ph type="sldNum" sz="quarter" idx="10"/>
          </p:nvPr>
        </p:nvSpPr>
        <p:spPr/>
        <p:txBody>
          <a:bodyPr/>
          <a:lstStyle/>
          <a:p>
            <a:pPr>
              <a:defRPr/>
            </a:pPr>
            <a:r>
              <a:rPr lang="en-US"/>
              <a:t>7-</a:t>
            </a:r>
            <a:fld id="{80ECE142-CFC6-4ABB-B17C-D213DCF1716A}" type="slidenum">
              <a:rPr lang="en-US"/>
              <a:pPr>
                <a:defRPr/>
              </a:pPr>
              <a:t>33</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68300"/>
            <a:ext cx="8229600" cy="774700"/>
          </a:xfrm>
        </p:spPr>
        <p:txBody>
          <a:bodyPr/>
          <a:lstStyle/>
          <a:p>
            <a:pPr eaLnBrk="1" hangingPunct="1"/>
            <a:r>
              <a:rPr lang="en-US" dirty="0" smtClean="0"/>
              <a:t>Reorganization</a:t>
            </a:r>
          </a:p>
        </p:txBody>
      </p:sp>
      <p:sp>
        <p:nvSpPr>
          <p:cNvPr id="4710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In a liquidation, unsecured creditors generally receive nothing.  This makes them more willing to participate in reorganization even though their claims are greatly scaled back.</a:t>
            </a:r>
          </a:p>
          <a:p>
            <a:pPr eaLnBrk="1" hangingPunct="1">
              <a:defRPr/>
            </a:pPr>
            <a:r>
              <a:rPr lang="en-US" dirty="0" smtClean="0"/>
              <a:t>Various groups of creditors vote on the reorganization plan.  If both the majority of the creditors and the judge approve, the company “emerges” from bankruptcy with lower debts, reduced interest charges, and a chance for success.</a:t>
            </a:r>
          </a:p>
        </p:txBody>
      </p:sp>
      <p:sp>
        <p:nvSpPr>
          <p:cNvPr id="6" name="Slide Number Placeholder 5"/>
          <p:cNvSpPr>
            <a:spLocks noGrp="1"/>
          </p:cNvSpPr>
          <p:nvPr>
            <p:ph type="sldNum" sz="quarter" idx="10"/>
          </p:nvPr>
        </p:nvSpPr>
        <p:spPr/>
        <p:txBody>
          <a:bodyPr/>
          <a:lstStyle/>
          <a:p>
            <a:pPr>
              <a:defRPr/>
            </a:pPr>
            <a:r>
              <a:rPr lang="en-US" dirty="0"/>
              <a:t>7-</a:t>
            </a:r>
            <a:fld id="{AEC468AE-79A3-4049-A133-41E5F501DFDF}" type="slidenum">
              <a:rPr lang="en-US"/>
              <a:pPr>
                <a:defRPr/>
              </a:pPr>
              <a:t>34</a:t>
            </a:fld>
            <a:endParaRPr lang="en-US" dirty="0"/>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68300"/>
            <a:ext cx="8229600" cy="774700"/>
          </a:xfrm>
        </p:spPr>
        <p:txBody>
          <a:bodyPr/>
          <a:lstStyle/>
          <a:p>
            <a:pPr eaLnBrk="1" hangingPunct="1"/>
            <a:r>
              <a:rPr lang="en-US" dirty="0" smtClean="0"/>
              <a:t>Key Features of a Bond</a:t>
            </a:r>
          </a:p>
        </p:txBody>
      </p:sp>
      <p:sp>
        <p:nvSpPr>
          <p:cNvPr id="717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Par value:  face amount of the bond, which </a:t>
            </a:r>
            <a:br>
              <a:rPr lang="en-US" dirty="0" smtClean="0"/>
            </a:br>
            <a:r>
              <a:rPr lang="en-US" dirty="0" smtClean="0"/>
              <a:t>is paid at maturity (assume $1,000).</a:t>
            </a:r>
          </a:p>
          <a:p>
            <a:pPr eaLnBrk="1" hangingPunct="1">
              <a:spcAft>
                <a:spcPts val="600"/>
              </a:spcAft>
              <a:defRPr/>
            </a:pPr>
            <a:r>
              <a:rPr lang="en-US" dirty="0" smtClean="0"/>
              <a:t>Coupon interest rate:  stated interest rate (generally fixed) paid by the issuer.  Multiply by par value to get dollar payment of interest.</a:t>
            </a:r>
          </a:p>
          <a:p>
            <a:pPr eaLnBrk="1" hangingPunct="1">
              <a:spcAft>
                <a:spcPts val="600"/>
              </a:spcAft>
              <a:defRPr/>
            </a:pPr>
            <a:r>
              <a:rPr lang="en-US" dirty="0" smtClean="0"/>
              <a:t>Maturity date:  years until the bond must be repaid.</a:t>
            </a:r>
          </a:p>
          <a:p>
            <a:pPr eaLnBrk="1" hangingPunct="1">
              <a:spcAft>
                <a:spcPts val="600"/>
              </a:spcAft>
              <a:defRPr/>
            </a:pPr>
            <a:r>
              <a:rPr lang="en-US" dirty="0" smtClean="0"/>
              <a:t>Issue date:  when the bond was issued.</a:t>
            </a:r>
          </a:p>
          <a:p>
            <a:pPr eaLnBrk="1" hangingPunct="1">
              <a:spcAft>
                <a:spcPts val="600"/>
              </a:spcAft>
              <a:defRPr/>
            </a:pPr>
            <a:r>
              <a:rPr lang="en-US" dirty="0" smtClean="0"/>
              <a:t>Yield to maturity:  rate of return earned on </a:t>
            </a:r>
            <a:br>
              <a:rPr lang="en-US" dirty="0" smtClean="0"/>
            </a:br>
            <a:r>
              <a:rPr lang="en-US" dirty="0" smtClean="0"/>
              <a:t>a bond held until maturity (also called the “promised yield”).</a:t>
            </a:r>
          </a:p>
        </p:txBody>
      </p:sp>
      <p:sp>
        <p:nvSpPr>
          <p:cNvPr id="6" name="Slide Number Placeholder 5"/>
          <p:cNvSpPr>
            <a:spLocks noGrp="1"/>
          </p:cNvSpPr>
          <p:nvPr>
            <p:ph type="sldNum" sz="quarter" idx="10"/>
          </p:nvPr>
        </p:nvSpPr>
        <p:spPr/>
        <p:txBody>
          <a:bodyPr/>
          <a:lstStyle/>
          <a:p>
            <a:pPr>
              <a:defRPr/>
            </a:pPr>
            <a:r>
              <a:rPr lang="en-US"/>
              <a:t>7-</a:t>
            </a:r>
            <a:fld id="{92BA0FA0-DBA4-47A2-8B7B-C504F1858CEA}" type="slidenum">
              <a:rPr lang="en-US"/>
              <a:pPr>
                <a:defRPr/>
              </a:pPr>
              <a:t>4</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68300"/>
            <a:ext cx="8229600" cy="774700"/>
          </a:xfrm>
        </p:spPr>
        <p:txBody>
          <a:bodyPr/>
          <a:lstStyle/>
          <a:p>
            <a:pPr eaLnBrk="1" hangingPunct="1"/>
            <a:r>
              <a:rPr lang="en-US" dirty="0" smtClean="0"/>
              <a:t>Effect of a Call Provision</a:t>
            </a:r>
          </a:p>
        </p:txBody>
      </p:sp>
      <p:sp>
        <p:nvSpPr>
          <p:cNvPr id="819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Allows issuer to refund the bond issue if rates decline (helps the issuer, but hurts the investor).</a:t>
            </a:r>
          </a:p>
          <a:p>
            <a:pPr eaLnBrk="1" hangingPunct="1">
              <a:defRPr/>
            </a:pPr>
            <a:r>
              <a:rPr lang="en-US" dirty="0" smtClean="0"/>
              <a:t>Bond investors require higher yields on callable bonds.</a:t>
            </a:r>
          </a:p>
          <a:p>
            <a:pPr eaLnBrk="1" hangingPunct="1">
              <a:defRPr/>
            </a:pPr>
            <a:r>
              <a:rPr lang="en-US" dirty="0" smtClean="0"/>
              <a:t>In many cases, callable bonds include a deferred call provision and a declining call premium.</a:t>
            </a:r>
          </a:p>
        </p:txBody>
      </p:sp>
      <p:sp>
        <p:nvSpPr>
          <p:cNvPr id="6" name="Slide Number Placeholder 5"/>
          <p:cNvSpPr>
            <a:spLocks noGrp="1"/>
          </p:cNvSpPr>
          <p:nvPr>
            <p:ph type="sldNum" sz="quarter" idx="10"/>
          </p:nvPr>
        </p:nvSpPr>
        <p:spPr/>
        <p:txBody>
          <a:bodyPr/>
          <a:lstStyle/>
          <a:p>
            <a:pPr>
              <a:defRPr/>
            </a:pPr>
            <a:r>
              <a:rPr lang="en-US"/>
              <a:t>7-</a:t>
            </a:r>
            <a:fld id="{53C41F78-122C-4B39-932E-C067971F19DA}" type="slidenum">
              <a:rPr lang="en-US"/>
              <a:pPr>
                <a:defRPr/>
              </a:pPr>
              <a:t>5</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68300"/>
            <a:ext cx="8229600" cy="774700"/>
          </a:xfrm>
        </p:spPr>
        <p:txBody>
          <a:bodyPr/>
          <a:lstStyle/>
          <a:p>
            <a:pPr eaLnBrk="1" hangingPunct="1"/>
            <a:r>
              <a:rPr lang="en-US" dirty="0" smtClean="0"/>
              <a:t>What is a sinking fund?</a:t>
            </a:r>
          </a:p>
        </p:txBody>
      </p:sp>
      <p:sp>
        <p:nvSpPr>
          <p:cNvPr id="921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Provision to pay off a loan over its life rather than all at maturity.</a:t>
            </a:r>
          </a:p>
          <a:p>
            <a:pPr eaLnBrk="1" hangingPunct="1">
              <a:defRPr/>
            </a:pPr>
            <a:r>
              <a:rPr lang="en-US" dirty="0" smtClean="0"/>
              <a:t>Similar to amortization on a term loan.</a:t>
            </a:r>
          </a:p>
          <a:p>
            <a:pPr eaLnBrk="1" hangingPunct="1">
              <a:defRPr/>
            </a:pPr>
            <a:r>
              <a:rPr lang="en-US" dirty="0" smtClean="0"/>
              <a:t>Reduces risk to investor, shortens average maturity.</a:t>
            </a:r>
          </a:p>
          <a:p>
            <a:pPr eaLnBrk="1" hangingPunct="1">
              <a:defRPr/>
            </a:pPr>
            <a:r>
              <a:rPr lang="en-US" dirty="0" smtClean="0"/>
              <a:t>But not good for investors if rates decline after issuance.</a:t>
            </a:r>
          </a:p>
        </p:txBody>
      </p:sp>
      <p:sp>
        <p:nvSpPr>
          <p:cNvPr id="6" name="Slide Number Placeholder 5"/>
          <p:cNvSpPr>
            <a:spLocks noGrp="1"/>
          </p:cNvSpPr>
          <p:nvPr>
            <p:ph type="sldNum" sz="quarter" idx="10"/>
          </p:nvPr>
        </p:nvSpPr>
        <p:spPr/>
        <p:txBody>
          <a:bodyPr/>
          <a:lstStyle/>
          <a:p>
            <a:pPr>
              <a:defRPr/>
            </a:pPr>
            <a:r>
              <a:rPr lang="en-US"/>
              <a:t>7-</a:t>
            </a:r>
            <a:fld id="{947ED6CF-0570-481D-A06D-EA7369673B39}" type="slidenum">
              <a:rPr lang="en-US"/>
              <a:pPr>
                <a:defRPr/>
              </a:pPr>
              <a:t>6</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68300"/>
            <a:ext cx="8229600" cy="774700"/>
          </a:xfrm>
        </p:spPr>
        <p:txBody>
          <a:bodyPr/>
          <a:lstStyle/>
          <a:p>
            <a:pPr eaLnBrk="1" hangingPunct="1"/>
            <a:r>
              <a:rPr lang="en-US" dirty="0" smtClean="0"/>
              <a:t>How are sinking funds executed?</a:t>
            </a:r>
          </a:p>
        </p:txBody>
      </p:sp>
      <p:sp>
        <p:nvSpPr>
          <p:cNvPr id="1024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Call x% of the issue at par, for sinking fund purposes.</a:t>
            </a:r>
          </a:p>
          <a:p>
            <a:pPr lvl="1" eaLnBrk="1" hangingPunct="1">
              <a:defRPr/>
            </a:pPr>
            <a:r>
              <a:rPr lang="en-US" dirty="0" smtClean="0"/>
              <a:t>Likely to be used if r</a:t>
            </a:r>
            <a:r>
              <a:rPr lang="en-US" baseline="-25000" dirty="0" smtClean="0"/>
              <a:t>d</a:t>
            </a:r>
            <a:r>
              <a:rPr lang="en-US" dirty="0" smtClean="0"/>
              <a:t> is below the coupon rate and the bond sells at a premium.</a:t>
            </a:r>
          </a:p>
          <a:p>
            <a:pPr eaLnBrk="1" hangingPunct="1">
              <a:defRPr/>
            </a:pPr>
            <a:r>
              <a:rPr lang="en-US" dirty="0" smtClean="0"/>
              <a:t>Buy bonds in the open market.</a:t>
            </a:r>
          </a:p>
          <a:p>
            <a:pPr lvl="1" eaLnBrk="1" hangingPunct="1">
              <a:defRPr/>
            </a:pPr>
            <a:r>
              <a:rPr lang="en-US" dirty="0" smtClean="0"/>
              <a:t>Likely to be used if r</a:t>
            </a:r>
            <a:r>
              <a:rPr lang="en-US" baseline="-25000" dirty="0" smtClean="0"/>
              <a:t>d</a:t>
            </a:r>
            <a:r>
              <a:rPr lang="en-US" dirty="0" smtClean="0"/>
              <a:t> is above the coupon rate and the bond sells at a discount.</a:t>
            </a:r>
          </a:p>
        </p:txBody>
      </p:sp>
      <p:sp>
        <p:nvSpPr>
          <p:cNvPr id="6" name="Slide Number Placeholder 5"/>
          <p:cNvSpPr>
            <a:spLocks noGrp="1"/>
          </p:cNvSpPr>
          <p:nvPr>
            <p:ph type="sldNum" sz="quarter" idx="10"/>
          </p:nvPr>
        </p:nvSpPr>
        <p:spPr/>
        <p:txBody>
          <a:bodyPr/>
          <a:lstStyle/>
          <a:p>
            <a:pPr>
              <a:defRPr/>
            </a:pPr>
            <a:r>
              <a:rPr lang="en-US"/>
              <a:t>7-</a:t>
            </a:r>
            <a:fld id="{9CBF6EB4-8B7E-4EB1-A14F-6A7773B3468A}" type="slidenum">
              <a:rPr lang="en-US"/>
              <a:pPr>
                <a:defRPr/>
              </a:pPr>
              <a:t>7</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43">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457200" y="368300"/>
            <a:ext cx="8229600" cy="774700"/>
          </a:xfrm>
        </p:spPr>
        <p:txBody>
          <a:bodyPr/>
          <a:lstStyle/>
          <a:p>
            <a:pPr eaLnBrk="1" hangingPunct="1"/>
            <a:r>
              <a:rPr lang="en-US" dirty="0" smtClean="0"/>
              <a:t>The Value of Financial Assets</a:t>
            </a:r>
          </a:p>
        </p:txBody>
      </p:sp>
      <p:sp>
        <p:nvSpPr>
          <p:cNvPr id="25" name="Slide Number Placeholder 24"/>
          <p:cNvSpPr>
            <a:spLocks noGrp="1"/>
          </p:cNvSpPr>
          <p:nvPr>
            <p:ph type="sldNum" sz="quarter" idx="10"/>
          </p:nvPr>
        </p:nvSpPr>
        <p:spPr/>
        <p:txBody>
          <a:bodyPr/>
          <a:lstStyle/>
          <a:p>
            <a:pPr>
              <a:defRPr/>
            </a:pPr>
            <a:r>
              <a:rPr lang="en-US"/>
              <a:t>7-</a:t>
            </a:r>
            <a:fld id="{EC93843E-960A-482E-9A0D-865CD3A11199}" type="slidenum">
              <a:rPr lang="en-US"/>
              <a:pPr>
                <a:defRPr/>
              </a:pPr>
              <a:t>8</a:t>
            </a:fld>
            <a:endParaRPr lang="en-US"/>
          </a:p>
        </p:txBody>
      </p:sp>
      <p:grpSp>
        <p:nvGrpSpPr>
          <p:cNvPr id="1029" name="Group 25"/>
          <p:cNvGrpSpPr>
            <a:grpSpLocks/>
          </p:cNvGrpSpPr>
          <p:nvPr/>
        </p:nvGrpSpPr>
        <p:grpSpPr bwMode="auto">
          <a:xfrm>
            <a:off x="954088" y="1671638"/>
            <a:ext cx="7307262" cy="1328737"/>
            <a:chOff x="771525" y="2282825"/>
            <a:chExt cx="7307263" cy="1328738"/>
          </a:xfrm>
        </p:grpSpPr>
        <p:sp>
          <p:nvSpPr>
            <p:cNvPr id="28" name="Line 8"/>
            <p:cNvSpPr>
              <a:spLocks noChangeShapeType="1"/>
            </p:cNvSpPr>
            <p:nvPr/>
          </p:nvSpPr>
          <p:spPr bwMode="auto">
            <a:xfrm>
              <a:off x="1219200" y="2779712"/>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29" name="Line 9"/>
            <p:cNvSpPr>
              <a:spLocks noChangeShapeType="1"/>
            </p:cNvSpPr>
            <p:nvPr/>
          </p:nvSpPr>
          <p:spPr bwMode="auto">
            <a:xfrm>
              <a:off x="2838450" y="2779712"/>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30" name="Line 10"/>
            <p:cNvSpPr>
              <a:spLocks noChangeShapeType="1"/>
            </p:cNvSpPr>
            <p:nvPr/>
          </p:nvSpPr>
          <p:spPr bwMode="auto">
            <a:xfrm>
              <a:off x="4457701" y="2779712"/>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31" name="Line 11"/>
            <p:cNvSpPr>
              <a:spLocks noChangeShapeType="1"/>
            </p:cNvSpPr>
            <p:nvPr/>
          </p:nvSpPr>
          <p:spPr bwMode="auto">
            <a:xfrm>
              <a:off x="7696201" y="2779712"/>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32" name="Line 12"/>
            <p:cNvSpPr>
              <a:spLocks noChangeShapeType="1"/>
            </p:cNvSpPr>
            <p:nvPr/>
          </p:nvSpPr>
          <p:spPr bwMode="auto">
            <a:xfrm flipV="1">
              <a:off x="1220787" y="2916237"/>
              <a:ext cx="4479926"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grpSp>
          <p:nvGrpSpPr>
            <p:cNvPr id="1042" name="Group 13"/>
            <p:cNvGrpSpPr>
              <a:grpSpLocks/>
            </p:cNvGrpSpPr>
            <p:nvPr/>
          </p:nvGrpSpPr>
          <p:grpSpPr bwMode="auto">
            <a:xfrm>
              <a:off x="1042987" y="2282825"/>
              <a:ext cx="6846888" cy="431800"/>
              <a:chOff x="657" y="1438"/>
              <a:chExt cx="4313" cy="272"/>
            </a:xfrm>
          </p:grpSpPr>
          <p:sp>
            <p:nvSpPr>
              <p:cNvPr id="42" name="Rectangle 14"/>
              <p:cNvSpPr>
                <a:spLocks noChangeArrowheads="1"/>
              </p:cNvSpPr>
              <p:nvPr/>
            </p:nvSpPr>
            <p:spPr bwMode="auto">
              <a:xfrm>
                <a:off x="657" y="1438"/>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43" name="Rectangle 15"/>
              <p:cNvSpPr>
                <a:spLocks noChangeArrowheads="1"/>
              </p:cNvSpPr>
              <p:nvPr/>
            </p:nvSpPr>
            <p:spPr bwMode="auto">
              <a:xfrm>
                <a:off x="1675" y="1438"/>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44" name="Rectangle 16"/>
              <p:cNvSpPr>
                <a:spLocks noChangeArrowheads="1"/>
              </p:cNvSpPr>
              <p:nvPr/>
            </p:nvSpPr>
            <p:spPr bwMode="auto">
              <a:xfrm>
                <a:off x="2697" y="1438"/>
                <a:ext cx="2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45" name="Rectangle 17"/>
              <p:cNvSpPr>
                <a:spLocks noChangeArrowheads="1"/>
              </p:cNvSpPr>
              <p:nvPr/>
            </p:nvSpPr>
            <p:spPr bwMode="auto">
              <a:xfrm>
                <a:off x="4725" y="1438"/>
                <a:ext cx="24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N</a:t>
                </a:r>
              </a:p>
            </p:txBody>
          </p:sp>
        </p:grpSp>
        <p:sp>
          <p:nvSpPr>
            <p:cNvPr id="34" name="Rectangle 18"/>
            <p:cNvSpPr>
              <a:spLocks noChangeArrowheads="1"/>
            </p:cNvSpPr>
            <p:nvPr/>
          </p:nvSpPr>
          <p:spPr bwMode="auto">
            <a:xfrm>
              <a:off x="1706562" y="2544762"/>
              <a:ext cx="498534" cy="4007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r%</a:t>
              </a:r>
            </a:p>
          </p:txBody>
        </p:sp>
        <p:grpSp>
          <p:nvGrpSpPr>
            <p:cNvPr id="1044" name="Group 19"/>
            <p:cNvGrpSpPr>
              <a:grpSpLocks/>
            </p:cNvGrpSpPr>
            <p:nvPr/>
          </p:nvGrpSpPr>
          <p:grpSpPr bwMode="auto">
            <a:xfrm>
              <a:off x="771525" y="3179763"/>
              <a:ext cx="7307263" cy="431800"/>
              <a:chOff x="486" y="2003"/>
              <a:chExt cx="4603" cy="272"/>
            </a:xfrm>
          </p:grpSpPr>
          <p:sp>
            <p:nvSpPr>
              <p:cNvPr id="38" name="Rectangle 20"/>
              <p:cNvSpPr>
                <a:spLocks noChangeArrowheads="1"/>
              </p:cNvSpPr>
              <p:nvPr/>
            </p:nvSpPr>
            <p:spPr bwMode="auto">
              <a:xfrm>
                <a:off x="1599" y="2003"/>
                <a:ext cx="420"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CF</a:t>
                </a:r>
                <a:r>
                  <a:rPr lang="en-US" sz="2200" baseline="-25000" dirty="0">
                    <a:solidFill>
                      <a:schemeClr val="accent1">
                        <a:lumMod val="50000"/>
                      </a:schemeClr>
                    </a:solidFill>
                    <a:latin typeface="Arial" panose="020B0604020202020204" pitchFamily="34" charset="0"/>
                    <a:cs typeface="Arial" panose="020B0604020202020204" pitchFamily="34" charset="0"/>
                  </a:rPr>
                  <a:t>1</a:t>
                </a:r>
              </a:p>
            </p:txBody>
          </p:sp>
          <p:sp>
            <p:nvSpPr>
              <p:cNvPr id="39" name="Rectangle 21"/>
              <p:cNvSpPr>
                <a:spLocks noChangeArrowheads="1"/>
              </p:cNvSpPr>
              <p:nvPr/>
            </p:nvSpPr>
            <p:spPr bwMode="auto">
              <a:xfrm>
                <a:off x="4649" y="2003"/>
                <a:ext cx="440"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CF</a:t>
                </a:r>
                <a:r>
                  <a:rPr lang="en-US" sz="2200" baseline="-25000" dirty="0">
                    <a:solidFill>
                      <a:schemeClr val="accent1">
                        <a:lumMod val="50000"/>
                      </a:schemeClr>
                    </a:solidFill>
                    <a:latin typeface="Arial" panose="020B0604020202020204" pitchFamily="34" charset="0"/>
                    <a:cs typeface="Arial" panose="020B0604020202020204" pitchFamily="34" charset="0"/>
                  </a:rPr>
                  <a:t>N</a:t>
                </a:r>
              </a:p>
            </p:txBody>
          </p:sp>
          <p:sp>
            <p:nvSpPr>
              <p:cNvPr id="40" name="Rectangle 22"/>
              <p:cNvSpPr>
                <a:spLocks noChangeArrowheads="1"/>
              </p:cNvSpPr>
              <p:nvPr/>
            </p:nvSpPr>
            <p:spPr bwMode="auto">
              <a:xfrm>
                <a:off x="2615" y="2003"/>
                <a:ext cx="420"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CF</a:t>
                </a:r>
                <a:r>
                  <a:rPr lang="en-US" sz="2200" baseline="-25000" dirty="0">
                    <a:solidFill>
                      <a:schemeClr val="accent1">
                        <a:lumMod val="50000"/>
                      </a:schemeClr>
                    </a:solidFill>
                    <a:latin typeface="Arial" panose="020B0604020202020204" pitchFamily="34" charset="0"/>
                    <a:cs typeface="Arial" panose="020B0604020202020204" pitchFamily="34" charset="0"/>
                  </a:rPr>
                  <a:t>2</a:t>
                </a:r>
              </a:p>
            </p:txBody>
          </p:sp>
          <p:sp>
            <p:nvSpPr>
              <p:cNvPr id="41" name="Rectangle 23"/>
              <p:cNvSpPr>
                <a:spLocks noChangeArrowheads="1"/>
              </p:cNvSpPr>
              <p:nvPr/>
            </p:nvSpPr>
            <p:spPr bwMode="auto">
              <a:xfrm>
                <a:off x="486" y="2003"/>
                <a:ext cx="558"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Value</a:t>
                </a:r>
              </a:p>
            </p:txBody>
          </p:sp>
        </p:grpSp>
        <p:sp>
          <p:nvSpPr>
            <p:cNvPr id="36" name="Line 24"/>
            <p:cNvSpPr>
              <a:spLocks noChangeShapeType="1"/>
            </p:cNvSpPr>
            <p:nvPr/>
          </p:nvSpPr>
          <p:spPr bwMode="auto">
            <a:xfrm>
              <a:off x="6405563" y="2916237"/>
              <a:ext cx="1290638"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37" name="Rectangle 25"/>
            <p:cNvSpPr>
              <a:spLocks noChangeArrowheads="1"/>
            </p:cNvSpPr>
            <p:nvPr/>
          </p:nvSpPr>
          <p:spPr bwMode="auto">
            <a:xfrm>
              <a:off x="5822951" y="2547937"/>
              <a:ext cx="493725" cy="539251"/>
            </a:xfrm>
            <a:prstGeom prst="rect">
              <a:avLst/>
            </a:prstGeom>
            <a:noFill/>
            <a:ln w="9525">
              <a:noFill/>
              <a:miter lim="800000"/>
              <a:headEnd/>
              <a:tailEnd/>
            </a:ln>
          </p:spPr>
          <p:txBody>
            <a:bodyPr wrap="none" lIns="92075" tIns="46038" rIns="92075" bIns="46038">
              <a:spAutoFit/>
            </a:bodyPr>
            <a:lstStyle/>
            <a:p>
              <a:pPr>
                <a:defRPr/>
              </a:pPr>
              <a:r>
                <a:rPr lang="en-US" sz="2900" b="1" dirty="0">
                  <a:solidFill>
                    <a:schemeClr val="accent1">
                      <a:lumMod val="50000"/>
                    </a:schemeClr>
                  </a:solidFill>
                  <a:latin typeface="Arial" panose="020B0604020202020204" pitchFamily="34" charset="0"/>
                  <a:cs typeface="Arial" panose="020B0604020202020204" pitchFamily="34" charset="0"/>
                </a:rPr>
                <a:t>...</a:t>
              </a:r>
            </a:p>
          </p:txBody>
        </p:sp>
      </p:grpSp>
      <p:graphicFrame>
        <p:nvGraphicFramePr>
          <p:cNvPr id="147460" name="Object 4"/>
          <p:cNvGraphicFramePr>
            <a:graphicFrameLocks noChangeAspect="1"/>
          </p:cNvGraphicFramePr>
          <p:nvPr>
            <p:extLst>
              <p:ext uri="{D42A27DB-BD31-4B8C-83A1-F6EECF244321}">
                <p14:modId xmlns:p14="http://schemas.microsoft.com/office/powerpoint/2010/main" val="3670204698"/>
              </p:ext>
            </p:extLst>
          </p:nvPr>
        </p:nvGraphicFramePr>
        <p:xfrm>
          <a:off x="2478088" y="3511550"/>
          <a:ext cx="4214812" cy="784225"/>
        </p:xfrm>
        <a:graphic>
          <a:graphicData uri="http://schemas.openxmlformats.org/presentationml/2006/ole">
            <mc:AlternateContent xmlns:mc="http://schemas.openxmlformats.org/markup-compatibility/2006">
              <mc:Choice xmlns:v="urn:schemas-microsoft-com:vml" Requires="v">
                <p:oleObj spid="_x0000_s1033" name="Equation" r:id="rId4" imgW="2108160" imgH="393480" progId="Equation.3">
                  <p:embed/>
                </p:oleObj>
              </mc:Choice>
              <mc:Fallback>
                <p:oleObj name="Equation" r:id="rId4" imgW="2108160" imgH="393480" progId="Equation.3">
                  <p:embed/>
                  <p:pic>
                    <p:nvPicPr>
                      <p:cNvPr id="0" name="Object 4"/>
                      <p:cNvPicPr>
                        <a:picLocks noChangeAspect="1" noChangeArrowheads="1"/>
                      </p:cNvPicPr>
                      <p:nvPr/>
                    </p:nvPicPr>
                    <p:blipFill>
                      <a:blip r:embed="rId5"/>
                      <a:srcRect/>
                      <a:stretch>
                        <a:fillRect/>
                      </a:stretch>
                    </p:blipFill>
                    <p:spPr bwMode="auto">
                      <a:xfrm>
                        <a:off x="2478088" y="3511550"/>
                        <a:ext cx="4214812"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3"/>
          <p:cNvGrpSpPr>
            <a:grpSpLocks/>
          </p:cNvGrpSpPr>
          <p:nvPr/>
        </p:nvGrpSpPr>
        <p:grpSpPr bwMode="auto">
          <a:xfrm>
            <a:off x="0" y="0"/>
            <a:ext cx="9144000" cy="277813"/>
            <a:chOff x="0" y="0"/>
            <a:chExt cx="9144000" cy="277813"/>
          </a:xfrm>
        </p:grpSpPr>
        <p:sp>
          <p:nvSpPr>
            <p:cNvPr id="26" name="TextBox 25"/>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6" action="ppaction://hlinksldjump"/>
                </a:rPr>
                <a:t>INTRO</a:t>
              </a:r>
              <a:endParaRPr lang="en-US" sz="1200" dirty="0">
                <a:solidFill>
                  <a:srgbClr val="7C0019"/>
                </a:solidFill>
              </a:endParaRPr>
            </a:p>
          </p:txBody>
        </p:sp>
        <p:sp>
          <p:nvSpPr>
            <p:cNvPr id="27" name="TextBox 26"/>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7" action="ppaction://hlinksldjump"/>
                </a:rPr>
                <a:t>KEY FEATURES</a:t>
              </a:r>
              <a:endParaRPr lang="en-US" sz="1200" spc="-100" dirty="0">
                <a:solidFill>
                  <a:srgbClr val="7C0019"/>
                </a:solidFill>
              </a:endParaRPr>
            </a:p>
          </p:txBody>
        </p:sp>
        <p:sp>
          <p:nvSpPr>
            <p:cNvPr id="33" name="TextBox 32"/>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ASSESSING RISK</a:t>
              </a:r>
              <a:endParaRPr lang="en-US" sz="1200" dirty="0"/>
            </a:p>
          </p:txBody>
        </p:sp>
        <p:sp>
          <p:nvSpPr>
            <p:cNvPr id="35" name="TextBox 34"/>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9" action="ppaction://hlinksldjump"/>
                </a:rPr>
                <a:t>BOND VALUATION</a:t>
              </a:r>
              <a:endParaRPr lang="en-US" sz="1200" dirty="0"/>
            </a:p>
          </p:txBody>
        </p:sp>
        <p:sp>
          <p:nvSpPr>
            <p:cNvPr id="46" name="TextBox 45"/>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10" action="ppaction://hlinksldjump"/>
                </a:rPr>
                <a:t>MEASURING YIELD</a:t>
              </a:r>
              <a:endParaRPr lang="en-US" sz="1200" dirty="0"/>
            </a:p>
          </p:txBody>
        </p:sp>
      </p:grpSp>
      <p:sp>
        <p:nvSpPr>
          <p:cNvPr id="47" name="Pentagon 46"/>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additive="base">
                                        <p:cTn id="12" dur="1000" fill="hold"/>
                                        <p:tgtEl>
                                          <p:spTgt spid="47"/>
                                        </p:tgtEl>
                                        <p:attrNameLst>
                                          <p:attrName>ppt_x</p:attrName>
                                        </p:attrNameLst>
                                      </p:cBhvr>
                                      <p:tavLst>
                                        <p:tav tm="0">
                                          <p:val>
                                            <p:strVal val="0-#ppt_w/2"/>
                                          </p:val>
                                        </p:tav>
                                        <p:tav tm="100000">
                                          <p:val>
                                            <p:strVal val="#ppt_x"/>
                                          </p:val>
                                        </p:tav>
                                      </p:tavLst>
                                    </p:anim>
                                    <p:anim calcmode="lin" valueType="num">
                                      <p:cBhvr additive="base">
                                        <p:cTn id="13" dur="1000" fill="hold"/>
                                        <p:tgtEl>
                                          <p:spTgt spid="47"/>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147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68300"/>
            <a:ext cx="8229600" cy="774700"/>
          </a:xfrm>
        </p:spPr>
        <p:txBody>
          <a:bodyPr/>
          <a:lstStyle/>
          <a:p>
            <a:pPr eaLnBrk="1" hangingPunct="1"/>
            <a:r>
              <a:rPr lang="en-US" dirty="0" smtClean="0"/>
              <a:t>Other Types (Features) of Bonds</a:t>
            </a:r>
          </a:p>
        </p:txBody>
      </p:sp>
      <p:sp>
        <p:nvSpPr>
          <p:cNvPr id="84995" name="Rectangle 3"/>
          <p:cNvSpPr>
            <a:spLocks noGrp="1" noChangeArrowheads="1"/>
          </p:cNvSpPr>
          <p:nvPr>
            <p:ph sz="quarter" idx="1"/>
          </p:nvPr>
        </p:nvSpPr>
        <p:spPr>
          <a:xfrm>
            <a:off x="612775" y="1600200"/>
            <a:ext cx="7616825" cy="4495800"/>
          </a:xfrm>
        </p:spPr>
        <p:txBody>
          <a:bodyPr/>
          <a:lstStyle/>
          <a:p>
            <a:pPr eaLnBrk="1" hangingPunct="1">
              <a:spcAft>
                <a:spcPts val="600"/>
              </a:spcAft>
              <a:defRPr/>
            </a:pPr>
            <a:r>
              <a:rPr lang="en-US" dirty="0" smtClean="0"/>
              <a:t>Convertible bond:  may be exchanged for common stock of the firm, at the holder’s option.</a:t>
            </a:r>
          </a:p>
          <a:p>
            <a:pPr eaLnBrk="1" hangingPunct="1">
              <a:spcAft>
                <a:spcPts val="600"/>
              </a:spcAft>
              <a:defRPr/>
            </a:pPr>
            <a:r>
              <a:rPr lang="en-US" dirty="0" smtClean="0"/>
              <a:t>Warrant:  long-term option to buy a stated number of shares of common stock at a specified price.</a:t>
            </a:r>
          </a:p>
          <a:p>
            <a:pPr eaLnBrk="1" hangingPunct="1">
              <a:spcAft>
                <a:spcPts val="600"/>
              </a:spcAft>
              <a:defRPr/>
            </a:pPr>
            <a:r>
              <a:rPr lang="en-US" dirty="0" smtClean="0"/>
              <a:t>Putable bond:  allows holder to sell the bond back to the company prior to maturity.</a:t>
            </a:r>
          </a:p>
          <a:p>
            <a:pPr eaLnBrk="1" hangingPunct="1">
              <a:spcAft>
                <a:spcPts val="600"/>
              </a:spcAft>
              <a:defRPr/>
            </a:pPr>
            <a:r>
              <a:rPr lang="en-US" dirty="0" smtClean="0"/>
              <a:t>Income bond:  pays interest only when interest is earned by the firm.</a:t>
            </a:r>
          </a:p>
          <a:p>
            <a:pPr eaLnBrk="1" hangingPunct="1">
              <a:spcAft>
                <a:spcPts val="600"/>
              </a:spcAft>
              <a:defRPr/>
            </a:pPr>
            <a:r>
              <a:rPr lang="en-US" dirty="0" smtClean="0"/>
              <a:t>Indexed bond:  interest rate paid is based upon the rate of inflation.</a:t>
            </a:r>
          </a:p>
        </p:txBody>
      </p:sp>
      <p:sp>
        <p:nvSpPr>
          <p:cNvPr id="6" name="Slide Number Placeholder 5"/>
          <p:cNvSpPr>
            <a:spLocks noGrp="1"/>
          </p:cNvSpPr>
          <p:nvPr>
            <p:ph type="sldNum" sz="quarter" idx="10"/>
          </p:nvPr>
        </p:nvSpPr>
        <p:spPr/>
        <p:txBody>
          <a:bodyPr/>
          <a:lstStyle/>
          <a:p>
            <a:pPr>
              <a:defRPr/>
            </a:pPr>
            <a:r>
              <a:rPr lang="en-US"/>
              <a:t>7-</a:t>
            </a:r>
            <a:fld id="{11447001-1BA8-4DBD-B9A0-A8422B1BEFE2}" type="slidenum">
              <a:rPr lang="en-US"/>
              <a:pPr>
                <a:defRPr/>
              </a:pPr>
              <a:t>9</a:t>
            </a:fld>
            <a:endParaRPr lang="en-US"/>
          </a:p>
        </p:txBody>
      </p:sp>
      <p:grpSp>
        <p:nvGrpSpPr>
          <p:cNvPr id="2" name="Group 13"/>
          <p:cNvGrpSpPr>
            <a:grpSpLocks/>
          </p:cNvGrpSpPr>
          <p:nvPr/>
        </p:nvGrpSpPr>
        <p:grpSpPr bwMode="auto">
          <a:xfrm>
            <a:off x="0" y="0"/>
            <a:ext cx="9144000" cy="277813"/>
            <a:chOff x="0" y="0"/>
            <a:chExt cx="9144000" cy="277813"/>
          </a:xfrm>
        </p:grpSpPr>
        <p:sp>
          <p:nvSpPr>
            <p:cNvPr id="7" name="TextBox 6"/>
            <p:cNvSpPr txBox="1"/>
            <p:nvPr/>
          </p:nvSpPr>
          <p:spPr bwMode="auto">
            <a:xfrm>
              <a:off x="0" y="0"/>
              <a:ext cx="18288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solidFill>
                    <a:srgbClr val="7C0019"/>
                  </a:solidFill>
                  <a:hlinkClick r:id="rId3" action="ppaction://hlinksldjump"/>
                </a:rPr>
                <a:t>INTRO</a:t>
              </a:r>
              <a:endParaRPr lang="en-US" sz="1200" dirty="0">
                <a:solidFill>
                  <a:srgbClr val="7C0019"/>
                </a:solidFill>
              </a:endParaRPr>
            </a:p>
          </p:txBody>
        </p:sp>
        <p:sp>
          <p:nvSpPr>
            <p:cNvPr id="8" name="TextBox 7"/>
            <p:cNvSpPr txBox="1"/>
            <p:nvPr/>
          </p:nvSpPr>
          <p:spPr bwMode="auto">
            <a:xfrm>
              <a:off x="1828800" y="0"/>
              <a:ext cx="18288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KEY FEATURES</a:t>
              </a:r>
              <a:endParaRPr lang="en-US" sz="1200" spc="-100" dirty="0">
                <a:solidFill>
                  <a:srgbClr val="7C0019"/>
                </a:solidFill>
              </a:endParaRPr>
            </a:p>
          </p:txBody>
        </p:sp>
        <p:sp>
          <p:nvSpPr>
            <p:cNvPr id="9" name="TextBox 8"/>
            <p:cNvSpPr txBox="1"/>
            <p:nvPr/>
          </p:nvSpPr>
          <p:spPr bwMode="auto">
            <a:xfrm>
              <a:off x="73152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ASSESSING RISK</a:t>
              </a:r>
              <a:endParaRPr lang="en-US" sz="1200" dirty="0"/>
            </a:p>
          </p:txBody>
        </p:sp>
        <p:sp>
          <p:nvSpPr>
            <p:cNvPr id="10" name="TextBox 9"/>
            <p:cNvSpPr txBox="1"/>
            <p:nvPr/>
          </p:nvSpPr>
          <p:spPr bwMode="auto">
            <a:xfrm>
              <a:off x="36576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6" action="ppaction://hlinksldjump"/>
                </a:rPr>
                <a:t>BOND VALUATION</a:t>
              </a:r>
              <a:endParaRPr lang="en-US" sz="1200" dirty="0"/>
            </a:p>
          </p:txBody>
        </p:sp>
        <p:sp>
          <p:nvSpPr>
            <p:cNvPr id="11" name="TextBox 10"/>
            <p:cNvSpPr txBox="1"/>
            <p:nvPr/>
          </p:nvSpPr>
          <p:spPr bwMode="auto">
            <a:xfrm>
              <a:off x="5486400" y="0"/>
              <a:ext cx="18288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MEASURING YIELD</a:t>
              </a:r>
              <a:endParaRPr lang="en-US" sz="1200" dirty="0"/>
            </a:p>
          </p:txBody>
        </p:sp>
      </p:grpSp>
      <p:sp>
        <p:nvSpPr>
          <p:cNvPr id="12" name="Pentagon 11"/>
          <p:cNvSpPr/>
          <p:nvPr/>
        </p:nvSpPr>
        <p:spPr bwMode="auto">
          <a:xfrm>
            <a:off x="0" y="276225"/>
            <a:ext cx="36576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0-#ppt_w/2"/>
                                          </p:val>
                                        </p:tav>
                                        <p:tav tm="100000">
                                          <p:val>
                                            <p:strVal val="#ppt_x"/>
                                          </p:val>
                                        </p:tav>
                                      </p:tavLst>
                                    </p:anim>
                                    <p:anim calcmode="lin" valueType="num">
                                      <p:cBhvr additive="base">
                                        <p:cTn id="1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2_Office Theme">
  <a:themeElements>
    <a:clrScheme name="Custom 10">
      <a:dk1>
        <a:srgbClr val="1F497D"/>
      </a:dk1>
      <a:lt1>
        <a:srgbClr val="FFFFFF"/>
      </a:lt1>
      <a:dk2>
        <a:srgbClr val="CC0000"/>
      </a:dk2>
      <a:lt2>
        <a:srgbClr val="DDD9C3"/>
      </a:lt2>
      <a:accent1>
        <a:srgbClr val="7CA8DE"/>
      </a:accent1>
      <a:accent2>
        <a:srgbClr val="F50000"/>
      </a:accent2>
      <a:accent3>
        <a:srgbClr val="4F81BD"/>
      </a:accent3>
      <a:accent4>
        <a:srgbClr val="FF9B56"/>
      </a:accent4>
      <a:accent5>
        <a:srgbClr val="1F497D"/>
      </a:accent5>
      <a:accent6>
        <a:srgbClr val="A50021"/>
      </a:accent6>
      <a:hlink>
        <a:srgbClr val="7C0019"/>
      </a:hlink>
      <a:folHlink>
        <a:srgbClr val="00B05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CDEF2EFBBA0248B57D941E6D375189" ma:contentTypeVersion="0" ma:contentTypeDescription="Create a new document." ma:contentTypeScope="" ma:versionID="536bf20b0e78ae746a2053537dd22401">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786FDD-C6C4-40F8-9097-FCC220C25A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F8304CD-4C4B-4391-92D7-0301488FF7FA}">
  <ds:schemaRefs>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7BFEBAC-C1FF-4849-807C-905A784AFF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3360</TotalTime>
  <Words>2065</Words>
  <Application>Microsoft Office PowerPoint</Application>
  <PresentationFormat>On-screen Show (4:3)</PresentationFormat>
  <Paragraphs>541</Paragraphs>
  <Slides>34</Slides>
  <Notes>34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vt:lpstr>
      <vt:lpstr>Calibri</vt:lpstr>
      <vt:lpstr>Wingdings</vt:lpstr>
      <vt:lpstr>2_Office Theme</vt:lpstr>
      <vt:lpstr>Equation</vt:lpstr>
      <vt:lpstr>Bonds and Their Valuation</vt:lpstr>
      <vt:lpstr>What is a bond?</vt:lpstr>
      <vt:lpstr>Bond Markets</vt:lpstr>
      <vt:lpstr>Key Features of a Bond</vt:lpstr>
      <vt:lpstr>Effect of a Call Provision</vt:lpstr>
      <vt:lpstr>What is a sinking fund?</vt:lpstr>
      <vt:lpstr>How are sinking funds executed?</vt:lpstr>
      <vt:lpstr>The Value of Financial Assets</vt:lpstr>
      <vt:lpstr>Other Types (Features) of Bonds</vt:lpstr>
      <vt:lpstr>What is the opportunity cost of debt capital?</vt:lpstr>
      <vt:lpstr>What is the value of a 10-year, 10% annual coupon bond, if rd = 10%?</vt:lpstr>
      <vt:lpstr>Calculating the Value of a Bond</vt:lpstr>
      <vt:lpstr>What’s the value of a 10-year bond outstanding with the same risk but a 13% annual coupon rate?</vt:lpstr>
      <vt:lpstr>What’s the value of a 10-year bond outstanding with the same risk but a 7% annual coupon rate?</vt:lpstr>
      <vt:lpstr>Changes in Bond Value over Time</vt:lpstr>
      <vt:lpstr>Bond Values over Time</vt:lpstr>
      <vt:lpstr>Solving for the YTM</vt:lpstr>
      <vt:lpstr>Find YTM If the Bond Price is $1,134.20</vt:lpstr>
      <vt:lpstr>Definitions</vt:lpstr>
      <vt:lpstr>An Example:   Current and Capital Gains Yields</vt:lpstr>
      <vt:lpstr>What is reinvestment risk?</vt:lpstr>
      <vt:lpstr>Reinvestment Risk Example</vt:lpstr>
      <vt:lpstr>Semiannual Bonds</vt:lpstr>
      <vt:lpstr>What is the value of a 10-year, 10% semiannual coupon bond, if rd = 13%?</vt:lpstr>
      <vt:lpstr>When is a call more likely to occur?</vt:lpstr>
      <vt:lpstr>Default Risk</vt:lpstr>
      <vt:lpstr>Types of Bonds</vt:lpstr>
      <vt:lpstr>Evaluating Default Risk: Bond Ratings</vt:lpstr>
      <vt:lpstr>Factors Affecting Default Risk and Bond Ratings</vt:lpstr>
      <vt:lpstr>Other Factors Affecting Default Risk</vt:lpstr>
      <vt:lpstr>Bankruptcy</vt:lpstr>
      <vt:lpstr>Chapter 11 Bankruptcy</vt:lpstr>
      <vt:lpstr>Priority of Claims in Liquidation</vt:lpstr>
      <vt:lpstr>Reorganization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David A. Fleming</cp:lastModifiedBy>
  <cp:revision>410</cp:revision>
  <dcterms:created xsi:type="dcterms:W3CDTF">2008-06-05T15:38:38Z</dcterms:created>
  <dcterms:modified xsi:type="dcterms:W3CDTF">2019-09-23T19:30:21Z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0x0101003DCDEF2EFBBA0248B57D941E6D375189</vt:lpwstr>
  </property>
</Properties>
</file>